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4" r:id="rId2"/>
    <p:sldMasterId id="2147483663" r:id="rId3"/>
    <p:sldMasterId id="2147483657" r:id="rId4"/>
    <p:sldMasterId id="2147483849" r:id="rId5"/>
    <p:sldMasterId id="2147484404" r:id="rId6"/>
    <p:sldMasterId id="2147485066" r:id="rId7"/>
  </p:sldMasterIdLst>
  <p:notesMasterIdLst>
    <p:notesMasterId r:id="rId50"/>
  </p:notesMasterIdLst>
  <p:sldIdLst>
    <p:sldId id="284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77" r:id="rId19"/>
    <p:sldId id="378" r:id="rId20"/>
    <p:sldId id="368" r:id="rId21"/>
    <p:sldId id="285" r:id="rId22"/>
    <p:sldId id="291" r:id="rId23"/>
    <p:sldId id="286" r:id="rId24"/>
    <p:sldId id="279" r:id="rId25"/>
    <p:sldId id="355" r:id="rId26"/>
    <p:sldId id="313" r:id="rId27"/>
    <p:sldId id="332" r:id="rId28"/>
    <p:sldId id="318" r:id="rId29"/>
    <p:sldId id="324" r:id="rId30"/>
    <p:sldId id="321" r:id="rId31"/>
    <p:sldId id="328" r:id="rId32"/>
    <p:sldId id="351" r:id="rId33"/>
    <p:sldId id="315" r:id="rId34"/>
    <p:sldId id="323" r:id="rId35"/>
    <p:sldId id="352" r:id="rId36"/>
    <p:sldId id="316" r:id="rId37"/>
    <p:sldId id="325" r:id="rId38"/>
    <p:sldId id="326" r:id="rId39"/>
    <p:sldId id="327" r:id="rId40"/>
    <p:sldId id="386" r:id="rId41"/>
    <p:sldId id="388" r:id="rId42"/>
    <p:sldId id="390" r:id="rId43"/>
    <p:sldId id="391" r:id="rId44"/>
    <p:sldId id="389" r:id="rId45"/>
    <p:sldId id="387" r:id="rId46"/>
    <p:sldId id="384" r:id="rId47"/>
    <p:sldId id="392" r:id="rId48"/>
    <p:sldId id="393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DDDD"/>
    <a:srgbClr val="CC9900"/>
    <a:srgbClr val="336600"/>
    <a:srgbClr val="060400"/>
    <a:srgbClr val="EFE409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8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2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2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2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2177F65-BAED-D944-8794-A3C1A974A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24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2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2" charset="0"/>
        <a:ea typeface="ＭＳ Ｐゴシック" pitchFamily="2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2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2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2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5F4679F-E5C8-134D-B6C6-8A183DBC72E7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D105064-A496-ED44-B74F-99C5124DE894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48B1C92-3F69-4B4E-87C0-0F29C05CF2D0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7F9B747-E22B-9F4A-AD84-6C32ABE7A402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727E219-8D98-004B-A57B-ADA03CA2F652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7485082-45D1-D44A-9A39-75DE781C07FC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3F2601DF-3BCB-534F-8048-65EFD98D262F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1F906E6-6770-AB4C-B8A4-88F7EA603EFC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1797688-BB07-0A4F-BB66-CEDD81241BC5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22AC6E4-DD83-1B44-95FD-D8E6C066218A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CF25C1F-D151-BE4E-818A-B728297976A3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37DB648E-200D-604C-BF63-51E6DAEDF8C1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B5B01087-1AA4-AE48-8CD6-4E6ED6A247EA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3F86A32-A4E3-E545-92E0-52BE6ED41262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FA28002-C6B2-0142-A605-8DFDEC1389A9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1EB3AB9-A2EF-2943-A4D0-A0F90335C091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0A64C6DD-9E57-814A-9E5A-432B12C7A84E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C1A8BAB-2B2D-CE4C-8190-89461BD3A180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9D0612E-6296-344A-82FE-9D76C16F4698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57BAB19-8D9C-B148-B11C-44BBAE123515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C955987C-91FA-0D44-8D8F-58B542993620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E0CF8E8-932C-DB4F-B1DE-C860735B489B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DFB2977-5322-2044-AC29-8ABC25997E6D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FDED51B-0077-6247-9870-489A4633435D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D2308DF-97C3-7746-869E-5F3DAAF77AEB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BCCA331-1299-8644-9EC2-2ADF472F4207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047C32B-5B70-374D-B7B6-2B152C9F2D8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595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14E37A9-FF0F-CF47-8810-E0F6C274E6AA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5ACD1B5-82F3-5046-BBCA-063CB247D29D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02A4EFD-2929-AA47-B73D-EB45653F9BB5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58FDC69-7435-A247-B046-729E2F2733DD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5974E88-D8B2-5541-ADF3-6DCC8F6F6C0C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3A2474E6-29EC-0740-BE83-8B656EB7B4BC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6BE6063-C38D-F240-9895-C3C08FAF14D4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A1FB106-C5A7-674D-BA7C-6AE102C8441F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E96286A-8751-D047-9416-30BCE3A903D1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22" charset="-52"/>
                <a:ea typeface="+mn-ea"/>
                <a:cs typeface="+mn-cs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1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7A5FB-BC10-F240-9948-E7C76106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6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5F14-D06E-DA47-8387-48AEE38E2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5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8EF4-D0FF-F046-8E86-2FBE46EB7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35AD6-954C-2645-8F2A-1A97B3CEF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1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1C760-87CA-F84E-981F-8D32EE40C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9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1027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1029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20929 w 4917"/>
                <a:gd name="T3" fmla="*/ -1 h 1000"/>
                <a:gd name="T4" fmla="*/ 23298 w 4917"/>
                <a:gd name="T5" fmla="*/ 2373 h 1000"/>
                <a:gd name="T6" fmla="*/ 20925 w 4917"/>
                <a:gd name="T7" fmla="*/ 4740 h 1000"/>
                <a:gd name="T8" fmla="*/ 0 w 4917"/>
                <a:gd name="T9" fmla="*/ 474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030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23" name="Rectangle 1031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4" name="Rectangle 1032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72B0-54FD-A746-88B4-D6DF3D8DE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84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84C33-0C8E-CD40-A512-771EB47EF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0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669E0-E641-F149-89CB-326D5B5B5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F500-5F6D-CA45-B96D-0D2440E47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4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0B44B-3F38-9742-9F80-FB76FFC1F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004DB-5AF0-6747-B5EF-9EB9F57FA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46AE-EE7D-7847-96D0-7F006E58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2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F5CB1-B701-A54D-9C7B-7A3D18FAA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8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99B54-63C4-9044-8932-BB4D4976A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B959B-F751-0049-881A-147C0E84F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2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D9D3A-DE7C-1C44-B386-28EB06A2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0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7BF1A-21BE-9E40-90A7-686D9EF1A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8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E2943-7F1A-6447-B01D-E265633CC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6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48BF3-7032-D442-91CF-8743C6377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34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5F568-399B-1449-8C51-2DA901B1D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2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A729-D8ED-0F43-90B2-48689ED85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8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DF79E-D3F0-3642-9583-B9AB6411C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8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518BC-405F-044A-9CDE-FB9932D9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90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EAB36-2A5E-8744-B0AF-EAF731FBE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62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8C5DA-891C-0148-8DEE-67120D70C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0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26738-E2AE-FC4A-A73F-AFBBBED21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62EE4-BF51-6F45-A6D6-11320A0A9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92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AECB-6B95-214C-B3AF-B9C764ABB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42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87D56-D7F8-8C47-B94F-1365BFCE1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96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22" charset="-52"/>
                <a:ea typeface="+mn-ea"/>
                <a:cs typeface="+mn-cs"/>
              </a:endParaRPr>
            </a:p>
          </p:txBody>
        </p:sp>
        <p:grpSp>
          <p:nvGrpSpPr>
            <p:cNvPr id="6" name="Group 1028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1029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030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031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1032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1033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1034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035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36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037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038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039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040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041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042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043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044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045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1046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1047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1048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1049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1050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1051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1052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1053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1054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1055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1056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1057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7010" name="Rectangle 1058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011" name="Rectangle 10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106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106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106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E58AAF-6E24-D243-AC58-91F10F3EC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04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BD6A2-C3C3-1041-BA72-C4E0EC891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92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945D2-72B9-6B46-BD38-26839F6AC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0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05A96-E57C-5A4E-97B0-8D9A6F1C9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483F-0491-D148-BDD9-EDDB8B6CA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6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C41FA-E4B8-2D4F-8E1A-3FE5F91CA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22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F7607-1082-834C-89B8-F9EAFFFC7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72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369E0-4C98-4E47-9DB1-C725E2C38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26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E9087-37E6-EC48-9694-1B6D951A0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8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2CC5D-7114-4441-891C-7F6BD7BAB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0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17D93-DC26-4744-8142-CF2D6D73F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3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840C3-7335-4040-AB94-12EE75BE5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0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4033-3887-8F46-8532-E3A4B3D31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4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-105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-105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62830754-2157-6E4C-8B01-D15CB8444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6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752600"/>
            <a:ext cx="67818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733800"/>
            <a:ext cx="6781800" cy="1371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9FCC5-2D72-9943-ADE7-A6FFCD051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6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4915C-9F3F-544F-88C9-57D1F3024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1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6165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502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987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9996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08385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838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1767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1958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614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61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066D-A9F0-D74E-8EBE-1CE378A7B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1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721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C3E7E-F2BF-AE49-A0A3-682950F7C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BE086-FBE7-4648-AB83-9DF0C75F2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5A7B0-1CE6-C84B-967B-80A0DA005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8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22" charset="-52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2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2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0763EC6-A966-A444-92C4-0F66BD676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62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  <p:sldLayoutId id="2147485027" r:id="rId12"/>
    <p:sldLayoutId id="2147485028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026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5368" name="AutoShape 1027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5369" name="AutoShape 1028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356 w 7000"/>
                <a:gd name="T3" fmla="*/ -1 h 1000"/>
                <a:gd name="T4" fmla="*/ 383 w 7000"/>
                <a:gd name="T5" fmla="*/ 28 h 1000"/>
                <a:gd name="T6" fmla="*/ 356 w 7000"/>
                <a:gd name="T7" fmla="*/ 55 h 1000"/>
                <a:gd name="T8" fmla="*/ 0 w 7000"/>
                <a:gd name="T9" fmla="*/ 55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1029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3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10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600" name="Rectangle 10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1" name="Rectangle 10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2" name="Rectangle 10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pPr>
              <a:defRPr/>
            </a:pPr>
            <a:fld id="{60B0DCED-0FE5-D246-A185-D9662F37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2" charset="2"/>
        <a:buChar char="l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2" charset="2"/>
        <a:buChar char="l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2" charset="2"/>
        <a:buChar char="l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2" charset="2"/>
        <a:buChar char="l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65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5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5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A124A46-465D-1847-A99E-50E2FB088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2595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22" charset="-52"/>
                <a:ea typeface="+mn-ea"/>
                <a:cs typeface="+mn-cs"/>
              </a:endParaRPr>
            </a:p>
          </p:txBody>
        </p:sp>
        <p:grpSp>
          <p:nvGrpSpPr>
            <p:cNvPr id="3994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9946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7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8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9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0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1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2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3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4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5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6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7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8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9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0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1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2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3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4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5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6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7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8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9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0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1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2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3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4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993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598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8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8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0A13DC65-DCA7-9346-B359-AB3981419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9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64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  <p:sldLayoutId id="2147485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39DA644-EA11-C24E-BB0A-AC2FFA2DC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46078D3-CAF1-1B47-9C1F-48379E03A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12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12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12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12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0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lenexasda.org/uploads/postimage/292_IMG2.jpg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sabbath day_of_r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287486"/>
            <a:ext cx="920273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en-US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Амралтын</a:t>
            </a:r>
            <a:r>
              <a:rPr lang="en-US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өдөр</a:t>
            </a:r>
            <a:r>
              <a:rPr lang="en-US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Саббат</a:t>
            </a:r>
            <a:r>
              <a:rPr lang="en-US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48382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Дк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Рик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Грифит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Сингапур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Библийн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Коллеж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026"/>
          <p:cNvGrpSpPr>
            <a:grpSpLocks/>
          </p:cNvGrpSpPr>
          <p:nvPr/>
        </p:nvGrpSpPr>
        <p:grpSpPr bwMode="auto">
          <a:xfrm>
            <a:off x="533400" y="1600200"/>
            <a:ext cx="7924800" cy="4179888"/>
            <a:chOff x="336" y="1008"/>
            <a:chExt cx="4992" cy="2633"/>
          </a:xfrm>
        </p:grpSpPr>
        <p:sp>
          <p:nvSpPr>
            <p:cNvPr id="76805" name="Rectangle 1027"/>
            <p:cNvSpPr>
              <a:spLocks noChangeArrowheads="1"/>
            </p:cNvSpPr>
            <p:nvPr/>
          </p:nvSpPr>
          <p:spPr bwMode="auto">
            <a:xfrm>
              <a:off x="3216" y="2009"/>
              <a:ext cx="9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2-с дээших тооны үсэг бичих</a:t>
              </a:r>
            </a:p>
          </p:txBody>
        </p:sp>
        <p:sp>
          <p:nvSpPr>
            <p:cNvPr id="76806" name="Rectangle 1028"/>
            <p:cNvSpPr>
              <a:spLocks noChangeArrowheads="1"/>
            </p:cNvSpPr>
            <p:nvPr/>
          </p:nvSpPr>
          <p:spPr bwMode="auto">
            <a:xfrm>
              <a:off x="336" y="3258"/>
              <a:ext cx="672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Шилж авах</a:t>
              </a:r>
            </a:p>
          </p:txBody>
        </p:sp>
        <p:sp>
          <p:nvSpPr>
            <p:cNvPr id="76807" name="Rectangle 1029"/>
            <p:cNvSpPr>
              <a:spLocks noChangeArrowheads="1"/>
            </p:cNvSpPr>
            <p:nvPr/>
          </p:nvSpPr>
          <p:spPr bwMode="auto">
            <a:xfrm>
              <a:off x="336" y="2893"/>
              <a:ext cx="6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Хальсыг цэвэрлэх</a:t>
              </a:r>
            </a:p>
          </p:txBody>
        </p:sp>
        <p:sp>
          <p:nvSpPr>
            <p:cNvPr id="76808" name="Rectangle 1030"/>
            <p:cNvSpPr>
              <a:spLocks noChangeArrowheads="1"/>
            </p:cNvSpPr>
            <p:nvPr/>
          </p:nvSpPr>
          <p:spPr bwMode="auto">
            <a:xfrm>
              <a:off x="336" y="2528"/>
              <a:ext cx="6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Цайруулах</a:t>
              </a:r>
            </a:p>
          </p:txBody>
        </p:sp>
        <p:sp>
          <p:nvSpPr>
            <p:cNvPr id="76809" name="Rectangle 1031"/>
            <p:cNvSpPr>
              <a:spLocks noChangeArrowheads="1"/>
            </p:cNvSpPr>
            <p:nvPr/>
          </p:nvSpPr>
          <p:spPr bwMode="auto">
            <a:xfrm>
              <a:off x="336" y="2009"/>
              <a:ext cx="67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Тариаг боох</a:t>
              </a:r>
            </a:p>
          </p:txBody>
        </p:sp>
        <p:sp>
          <p:nvSpPr>
            <p:cNvPr id="76810" name="Rectangle 1032"/>
            <p:cNvSpPr>
              <a:spLocks noChangeArrowheads="1"/>
            </p:cNvSpPr>
            <p:nvPr/>
          </p:nvSpPr>
          <p:spPr bwMode="auto">
            <a:xfrm>
              <a:off x="336" y="1613"/>
              <a:ext cx="672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Хураах</a:t>
              </a:r>
            </a:p>
          </p:txBody>
        </p:sp>
        <p:sp>
          <p:nvSpPr>
            <p:cNvPr id="76811" name="Rectangle 1033"/>
            <p:cNvSpPr>
              <a:spLocks noChangeArrowheads="1"/>
            </p:cNvSpPr>
            <p:nvPr/>
          </p:nvSpPr>
          <p:spPr bwMode="auto">
            <a:xfrm>
              <a:off x="336" y="1248"/>
              <a:ext cx="6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Хагалах</a:t>
              </a:r>
            </a:p>
          </p:txBody>
        </p:sp>
        <p:sp>
          <p:nvSpPr>
            <p:cNvPr id="76812" name="Rectangle 1034"/>
            <p:cNvSpPr>
              <a:spLocks noChangeArrowheads="1"/>
            </p:cNvSpPr>
            <p:nvPr/>
          </p:nvSpPr>
          <p:spPr bwMode="auto">
            <a:xfrm>
              <a:off x="336" y="1008"/>
              <a:ext cx="67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Тариалах</a:t>
              </a:r>
            </a:p>
          </p:txBody>
        </p:sp>
        <p:sp>
          <p:nvSpPr>
            <p:cNvPr id="76813" name="Rectangle 1035"/>
            <p:cNvSpPr>
              <a:spLocks noChangeArrowheads="1"/>
            </p:cNvSpPr>
            <p:nvPr/>
          </p:nvSpPr>
          <p:spPr bwMode="auto">
            <a:xfrm>
              <a:off x="1008" y="3258"/>
              <a:ext cx="768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Ноос савах</a:t>
              </a:r>
            </a:p>
          </p:txBody>
        </p:sp>
        <p:sp>
          <p:nvSpPr>
            <p:cNvPr id="76814" name="Rectangle 1036"/>
            <p:cNvSpPr>
              <a:spLocks noChangeArrowheads="1"/>
            </p:cNvSpPr>
            <p:nvPr/>
          </p:nvSpPr>
          <p:spPr bwMode="auto">
            <a:xfrm>
              <a:off x="1008" y="2893"/>
              <a:ext cx="76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Ноос угаах</a:t>
              </a:r>
            </a:p>
          </p:txBody>
        </p:sp>
        <p:sp>
          <p:nvSpPr>
            <p:cNvPr id="76815" name="Rectangle 1037"/>
            <p:cNvSpPr>
              <a:spLocks noChangeArrowheads="1"/>
            </p:cNvSpPr>
            <p:nvPr/>
          </p:nvSpPr>
          <p:spPr bwMode="auto">
            <a:xfrm>
              <a:off x="1008" y="2528"/>
              <a:ext cx="76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Ноос хяргах</a:t>
              </a:r>
            </a:p>
          </p:txBody>
        </p:sp>
        <p:sp>
          <p:nvSpPr>
            <p:cNvPr id="76816" name="Rectangle 1038"/>
            <p:cNvSpPr>
              <a:spLocks noChangeArrowheads="1"/>
            </p:cNvSpPr>
            <p:nvPr/>
          </p:nvSpPr>
          <p:spPr bwMode="auto">
            <a:xfrm>
              <a:off x="1008" y="2009"/>
              <a:ext cx="768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Шарах</a:t>
              </a:r>
            </a:p>
          </p:txBody>
        </p:sp>
        <p:sp>
          <p:nvSpPr>
            <p:cNvPr id="76817" name="Rectangle 1039"/>
            <p:cNvSpPr>
              <a:spLocks noChangeArrowheads="1"/>
            </p:cNvSpPr>
            <p:nvPr/>
          </p:nvSpPr>
          <p:spPr bwMode="auto">
            <a:xfrm>
              <a:off x="1008" y="1613"/>
              <a:ext cx="768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Зуурах</a:t>
              </a:r>
            </a:p>
          </p:txBody>
        </p:sp>
        <p:sp>
          <p:nvSpPr>
            <p:cNvPr id="76818" name="Rectangle 1040"/>
            <p:cNvSpPr>
              <a:spLocks noChangeArrowheads="1"/>
            </p:cNvSpPr>
            <p:nvPr/>
          </p:nvSpPr>
          <p:spPr bwMode="auto">
            <a:xfrm>
              <a:off x="1008" y="1248"/>
              <a:ext cx="76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Шигших</a:t>
              </a:r>
            </a:p>
          </p:txBody>
        </p:sp>
        <p:sp>
          <p:nvSpPr>
            <p:cNvPr id="76819" name="Rectangle 1041"/>
            <p:cNvSpPr>
              <a:spLocks noChangeArrowheads="1"/>
            </p:cNvSpPr>
            <p:nvPr/>
          </p:nvSpPr>
          <p:spPr bwMode="auto">
            <a:xfrm>
              <a:off x="1008" y="1008"/>
              <a:ext cx="76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Тээрэмдэх</a:t>
              </a:r>
            </a:p>
          </p:txBody>
        </p:sp>
        <p:sp>
          <p:nvSpPr>
            <p:cNvPr id="76820" name="Rectangle 1042"/>
            <p:cNvSpPr>
              <a:spLocks noChangeArrowheads="1"/>
            </p:cNvSpPr>
            <p:nvPr/>
          </p:nvSpPr>
          <p:spPr bwMode="auto">
            <a:xfrm>
              <a:off x="1776" y="3258"/>
              <a:ext cx="720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Уях</a:t>
              </a:r>
            </a:p>
          </p:txBody>
        </p:sp>
        <p:sp>
          <p:nvSpPr>
            <p:cNvPr id="76821" name="Rectangle 1043"/>
            <p:cNvSpPr>
              <a:spLocks noChangeArrowheads="1"/>
            </p:cNvSpPr>
            <p:nvPr/>
          </p:nvSpPr>
          <p:spPr bwMode="auto">
            <a:xfrm>
              <a:off x="1776" y="2893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2 утасыг салгах</a:t>
              </a:r>
            </a:p>
          </p:txBody>
        </p:sp>
        <p:sp>
          <p:nvSpPr>
            <p:cNvPr id="76822" name="Rectangle 1044"/>
            <p:cNvSpPr>
              <a:spLocks noChangeArrowheads="1"/>
            </p:cNvSpPr>
            <p:nvPr/>
          </p:nvSpPr>
          <p:spPr bwMode="auto">
            <a:xfrm>
              <a:off x="1776" y="2528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2 утас сүлжих</a:t>
              </a:r>
            </a:p>
          </p:txBody>
        </p:sp>
        <p:sp>
          <p:nvSpPr>
            <p:cNvPr id="76823" name="Rectangle 1045"/>
            <p:cNvSpPr>
              <a:spLocks noChangeArrowheads="1"/>
            </p:cNvSpPr>
            <p:nvPr/>
          </p:nvSpPr>
          <p:spPr bwMode="auto">
            <a:xfrm>
              <a:off x="1776" y="2009"/>
              <a:ext cx="72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Хоёроос илүү сүлжих</a:t>
              </a:r>
            </a:p>
          </p:txBody>
        </p:sp>
        <p:sp>
          <p:nvSpPr>
            <p:cNvPr id="76824" name="Rectangle 1046"/>
            <p:cNvSpPr>
              <a:spLocks noChangeArrowheads="1"/>
            </p:cNvSpPr>
            <p:nvPr/>
          </p:nvSpPr>
          <p:spPr bwMode="auto">
            <a:xfrm>
              <a:off x="1776" y="1613"/>
              <a:ext cx="720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Нэхэх</a:t>
              </a:r>
            </a:p>
          </p:txBody>
        </p:sp>
        <p:sp>
          <p:nvSpPr>
            <p:cNvPr id="76825" name="Rectangle 1047"/>
            <p:cNvSpPr>
              <a:spLocks noChangeArrowheads="1"/>
            </p:cNvSpPr>
            <p:nvPr/>
          </p:nvSpPr>
          <p:spPr bwMode="auto">
            <a:xfrm>
              <a:off x="1776" y="1248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Ээрэх</a:t>
              </a:r>
            </a:p>
          </p:txBody>
        </p:sp>
        <p:sp>
          <p:nvSpPr>
            <p:cNvPr id="76826" name="Rectangle 1048"/>
            <p:cNvSpPr>
              <a:spLocks noChangeArrowheads="1"/>
            </p:cNvSpPr>
            <p:nvPr/>
          </p:nvSpPr>
          <p:spPr bwMode="auto">
            <a:xfrm>
              <a:off x="1776" y="1008"/>
              <a:ext cx="72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Ноос будах</a:t>
              </a:r>
            </a:p>
          </p:txBody>
        </p:sp>
        <p:sp>
          <p:nvSpPr>
            <p:cNvPr id="76827" name="Rectangle 1049"/>
            <p:cNvSpPr>
              <a:spLocks noChangeArrowheads="1"/>
            </p:cNvSpPr>
            <p:nvPr/>
          </p:nvSpPr>
          <p:spPr bwMode="auto">
            <a:xfrm>
              <a:off x="2496" y="3258"/>
              <a:ext cx="720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Мах давслах</a:t>
              </a:r>
            </a:p>
          </p:txBody>
        </p:sp>
        <p:sp>
          <p:nvSpPr>
            <p:cNvPr id="76828" name="Rectangle 1050"/>
            <p:cNvSpPr>
              <a:spLocks noChangeArrowheads="1"/>
            </p:cNvSpPr>
            <p:nvPr/>
          </p:nvSpPr>
          <p:spPr bwMode="auto">
            <a:xfrm>
              <a:off x="2496" y="2893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Арьсыг хуулах</a:t>
              </a:r>
            </a:p>
          </p:txBody>
        </p:sp>
        <p:sp>
          <p:nvSpPr>
            <p:cNvPr id="76829" name="Rectangle 1051"/>
            <p:cNvSpPr>
              <a:spLocks noChangeArrowheads="1"/>
            </p:cNvSpPr>
            <p:nvPr/>
          </p:nvSpPr>
          <p:spPr bwMode="auto">
            <a:xfrm>
              <a:off x="2496" y="2528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Амь таслах</a:t>
              </a:r>
            </a:p>
          </p:txBody>
        </p:sp>
        <p:sp>
          <p:nvSpPr>
            <p:cNvPr id="76830" name="Rectangle 1052"/>
            <p:cNvSpPr>
              <a:spLocks noChangeArrowheads="1"/>
            </p:cNvSpPr>
            <p:nvPr/>
          </p:nvSpPr>
          <p:spPr bwMode="auto">
            <a:xfrm>
              <a:off x="2496" y="2009"/>
              <a:ext cx="72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Урхи тавих</a:t>
              </a:r>
            </a:p>
          </p:txBody>
        </p:sp>
        <p:sp>
          <p:nvSpPr>
            <p:cNvPr id="76831" name="Rectangle 1053"/>
            <p:cNvSpPr>
              <a:spLocks noChangeArrowheads="1"/>
            </p:cNvSpPr>
            <p:nvPr/>
          </p:nvSpPr>
          <p:spPr bwMode="auto">
            <a:xfrm>
              <a:off x="2496" y="1613"/>
              <a:ext cx="720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Урах</a:t>
              </a:r>
            </a:p>
          </p:txBody>
        </p:sp>
        <p:sp>
          <p:nvSpPr>
            <p:cNvPr id="76832" name="Rectangle 1054"/>
            <p:cNvSpPr>
              <a:spLocks noChangeArrowheads="1"/>
            </p:cNvSpPr>
            <p:nvPr/>
          </p:nvSpPr>
          <p:spPr bwMode="auto">
            <a:xfrm>
              <a:off x="2496" y="1248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Шаглаас нэхэх</a:t>
              </a:r>
            </a:p>
          </p:txBody>
        </p:sp>
        <p:sp>
          <p:nvSpPr>
            <p:cNvPr id="76833" name="Rectangle 1055"/>
            <p:cNvSpPr>
              <a:spLocks noChangeArrowheads="1"/>
            </p:cNvSpPr>
            <p:nvPr/>
          </p:nvSpPr>
          <p:spPr bwMode="auto">
            <a:xfrm>
              <a:off x="2496" y="1008"/>
              <a:ext cx="72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Тайлах</a:t>
              </a:r>
            </a:p>
          </p:txBody>
        </p:sp>
        <p:sp>
          <p:nvSpPr>
            <p:cNvPr id="76834" name="Rectangle 1056"/>
            <p:cNvSpPr>
              <a:spLocks noChangeArrowheads="1"/>
            </p:cNvSpPr>
            <p:nvPr/>
          </p:nvSpPr>
          <p:spPr bwMode="auto">
            <a:xfrm>
              <a:off x="3216" y="3258"/>
              <a:ext cx="912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Ямар нэг юмыг нураах</a:t>
              </a:r>
            </a:p>
          </p:txBody>
        </p:sp>
        <p:sp>
          <p:nvSpPr>
            <p:cNvPr id="76835" name="Rectangle 1057"/>
            <p:cNvSpPr>
              <a:spLocks noChangeArrowheads="1"/>
            </p:cNvSpPr>
            <p:nvPr/>
          </p:nvSpPr>
          <p:spPr bwMode="auto">
            <a:xfrm>
              <a:off x="3216" y="2893"/>
              <a:ext cx="9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Барилга барих</a:t>
              </a:r>
            </a:p>
          </p:txBody>
        </p:sp>
        <p:sp>
          <p:nvSpPr>
            <p:cNvPr id="76836" name="Rectangle 1058"/>
            <p:cNvSpPr>
              <a:spLocks noChangeArrowheads="1"/>
            </p:cNvSpPr>
            <p:nvPr/>
          </p:nvSpPr>
          <p:spPr bwMode="auto">
            <a:xfrm>
              <a:off x="3216" y="2528"/>
              <a:ext cx="9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2-с дээших үсэг арилгах</a:t>
              </a:r>
            </a:p>
          </p:txBody>
        </p:sp>
        <p:sp>
          <p:nvSpPr>
            <p:cNvPr id="76837" name="Rectangle 1059"/>
            <p:cNvSpPr>
              <a:spLocks noChangeArrowheads="1"/>
            </p:cNvSpPr>
            <p:nvPr/>
          </p:nvSpPr>
          <p:spPr bwMode="auto">
            <a:xfrm>
              <a:off x="3216" y="1613"/>
              <a:ext cx="912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Арьс өвчих</a:t>
              </a:r>
            </a:p>
          </p:txBody>
        </p:sp>
        <p:sp>
          <p:nvSpPr>
            <p:cNvPr id="76838" name="Rectangle 1060"/>
            <p:cNvSpPr>
              <a:spLocks noChangeArrowheads="1"/>
            </p:cNvSpPr>
            <p:nvPr/>
          </p:nvSpPr>
          <p:spPr bwMode="auto">
            <a:xfrm>
              <a:off x="3216" y="1248"/>
              <a:ext cx="9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Арьс цэвэрлэх</a:t>
              </a:r>
            </a:p>
          </p:txBody>
        </p:sp>
        <p:sp>
          <p:nvSpPr>
            <p:cNvPr id="76839" name="Rectangle 1061"/>
            <p:cNvSpPr>
              <a:spLocks noChangeArrowheads="1"/>
            </p:cNvSpPr>
            <p:nvPr/>
          </p:nvSpPr>
          <p:spPr bwMode="auto">
            <a:xfrm>
              <a:off x="3216" y="1008"/>
              <a:ext cx="9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Арьс элдэх</a:t>
              </a:r>
            </a:p>
          </p:txBody>
        </p:sp>
        <p:sp>
          <p:nvSpPr>
            <p:cNvPr id="76840" name="Rectangle 1062"/>
            <p:cNvSpPr>
              <a:spLocks noChangeArrowheads="1"/>
            </p:cNvSpPr>
            <p:nvPr/>
          </p:nvSpPr>
          <p:spPr bwMode="auto">
            <a:xfrm>
              <a:off x="4128" y="3258"/>
              <a:ext cx="1200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endParaRPr lang="en-US" sz="1600">
                <a:latin typeface="Arial Narrow" charset="0"/>
              </a:endParaRPr>
            </a:p>
          </p:txBody>
        </p:sp>
        <p:sp>
          <p:nvSpPr>
            <p:cNvPr id="76841" name="Rectangle 1063"/>
            <p:cNvSpPr>
              <a:spLocks noChangeArrowheads="1"/>
            </p:cNvSpPr>
            <p:nvPr/>
          </p:nvSpPr>
          <p:spPr bwMode="auto">
            <a:xfrm>
              <a:off x="4128" y="2893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endParaRPr lang="en-US" sz="1600">
                <a:latin typeface="Arial Narrow" charset="0"/>
              </a:endParaRPr>
            </a:p>
          </p:txBody>
        </p:sp>
        <p:sp>
          <p:nvSpPr>
            <p:cNvPr id="76842" name="Rectangle 1064"/>
            <p:cNvSpPr>
              <a:spLocks noChangeArrowheads="1"/>
            </p:cNvSpPr>
            <p:nvPr/>
          </p:nvSpPr>
          <p:spPr bwMode="auto">
            <a:xfrm>
              <a:off x="4128" y="2528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endParaRPr lang="en-US" sz="1600">
                <a:latin typeface="Arial Narrow" charset="0"/>
              </a:endParaRPr>
            </a:p>
          </p:txBody>
        </p:sp>
        <p:sp>
          <p:nvSpPr>
            <p:cNvPr id="76843" name="Rectangle 1065"/>
            <p:cNvSpPr>
              <a:spLocks noChangeArrowheads="1"/>
            </p:cNvSpPr>
            <p:nvPr/>
          </p:nvSpPr>
          <p:spPr bwMode="auto">
            <a:xfrm>
              <a:off x="4128" y="2009"/>
              <a:ext cx="120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Хувийн болон нийтийн эзэмшлийн хооронд юм зөөх</a:t>
              </a:r>
            </a:p>
          </p:txBody>
        </p:sp>
        <p:sp>
          <p:nvSpPr>
            <p:cNvPr id="76844" name="Rectangle 1066"/>
            <p:cNvSpPr>
              <a:spLocks noChangeArrowheads="1"/>
            </p:cNvSpPr>
            <p:nvPr/>
          </p:nvSpPr>
          <p:spPr bwMode="auto">
            <a:xfrm>
              <a:off x="4128" y="1613"/>
              <a:ext cx="1200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Ямар нэг ажлыг эцэслэн хийж дуусгах</a:t>
              </a:r>
            </a:p>
          </p:txBody>
        </p:sp>
        <p:sp>
          <p:nvSpPr>
            <p:cNvPr id="76845" name="Rectangle 1067"/>
            <p:cNvSpPr>
              <a:spLocks noChangeArrowheads="1"/>
            </p:cNvSpPr>
            <p:nvPr/>
          </p:nvSpPr>
          <p:spPr bwMode="auto">
            <a:xfrm>
              <a:off x="4128" y="1248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Гал бадраах</a:t>
              </a:r>
            </a:p>
          </p:txBody>
        </p:sp>
        <p:sp>
          <p:nvSpPr>
            <p:cNvPr id="76846" name="Rectangle 1068"/>
            <p:cNvSpPr>
              <a:spLocks noChangeArrowheads="1"/>
            </p:cNvSpPr>
            <p:nvPr/>
          </p:nvSpPr>
          <p:spPr bwMode="auto">
            <a:xfrm>
              <a:off x="4128" y="1008"/>
              <a:ext cx="12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SzPct val="80000"/>
              </a:pPr>
              <a:r>
                <a:rPr lang="en-US" sz="1600">
                  <a:latin typeface="Arial Narrow" charset="0"/>
                </a:rPr>
                <a:t>Гал унтраах</a:t>
              </a:r>
            </a:p>
          </p:txBody>
        </p:sp>
        <p:sp>
          <p:nvSpPr>
            <p:cNvPr id="76847" name="Line 1069"/>
            <p:cNvSpPr>
              <a:spLocks noChangeShapeType="1"/>
            </p:cNvSpPr>
            <p:nvPr/>
          </p:nvSpPr>
          <p:spPr bwMode="auto">
            <a:xfrm>
              <a:off x="336" y="1008"/>
              <a:ext cx="499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Line 1070"/>
            <p:cNvSpPr>
              <a:spLocks noChangeShapeType="1"/>
            </p:cNvSpPr>
            <p:nvPr/>
          </p:nvSpPr>
          <p:spPr bwMode="auto">
            <a:xfrm>
              <a:off x="336" y="1248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Line 1071"/>
            <p:cNvSpPr>
              <a:spLocks noChangeShapeType="1"/>
            </p:cNvSpPr>
            <p:nvPr/>
          </p:nvSpPr>
          <p:spPr bwMode="auto">
            <a:xfrm>
              <a:off x="336" y="1613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Line 1072"/>
            <p:cNvSpPr>
              <a:spLocks noChangeShapeType="1"/>
            </p:cNvSpPr>
            <p:nvPr/>
          </p:nvSpPr>
          <p:spPr bwMode="auto">
            <a:xfrm>
              <a:off x="336" y="2009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Line 1073"/>
            <p:cNvSpPr>
              <a:spLocks noChangeShapeType="1"/>
            </p:cNvSpPr>
            <p:nvPr/>
          </p:nvSpPr>
          <p:spPr bwMode="auto">
            <a:xfrm>
              <a:off x="336" y="2528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Line 1074"/>
            <p:cNvSpPr>
              <a:spLocks noChangeShapeType="1"/>
            </p:cNvSpPr>
            <p:nvPr/>
          </p:nvSpPr>
          <p:spPr bwMode="auto">
            <a:xfrm>
              <a:off x="336" y="2893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Line 1075"/>
            <p:cNvSpPr>
              <a:spLocks noChangeShapeType="1"/>
            </p:cNvSpPr>
            <p:nvPr/>
          </p:nvSpPr>
          <p:spPr bwMode="auto">
            <a:xfrm>
              <a:off x="336" y="3258"/>
              <a:ext cx="49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4" name="Line 1076"/>
            <p:cNvSpPr>
              <a:spLocks noChangeShapeType="1"/>
            </p:cNvSpPr>
            <p:nvPr/>
          </p:nvSpPr>
          <p:spPr bwMode="auto">
            <a:xfrm>
              <a:off x="336" y="3641"/>
              <a:ext cx="499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Line 1077"/>
            <p:cNvSpPr>
              <a:spLocks noChangeShapeType="1"/>
            </p:cNvSpPr>
            <p:nvPr/>
          </p:nvSpPr>
          <p:spPr bwMode="auto">
            <a:xfrm>
              <a:off x="336" y="1008"/>
              <a:ext cx="0" cy="263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Line 1078"/>
            <p:cNvSpPr>
              <a:spLocks noChangeShapeType="1"/>
            </p:cNvSpPr>
            <p:nvPr/>
          </p:nvSpPr>
          <p:spPr bwMode="auto">
            <a:xfrm>
              <a:off x="5328" y="1008"/>
              <a:ext cx="0" cy="263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Line 1079"/>
            <p:cNvSpPr>
              <a:spLocks noChangeShapeType="1"/>
            </p:cNvSpPr>
            <p:nvPr/>
          </p:nvSpPr>
          <p:spPr bwMode="auto">
            <a:xfrm>
              <a:off x="4128" y="1008"/>
              <a:ext cx="0" cy="26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Line 1080"/>
            <p:cNvSpPr>
              <a:spLocks noChangeShapeType="1"/>
            </p:cNvSpPr>
            <p:nvPr/>
          </p:nvSpPr>
          <p:spPr bwMode="auto">
            <a:xfrm>
              <a:off x="3216" y="1008"/>
              <a:ext cx="0" cy="26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Line 1081"/>
            <p:cNvSpPr>
              <a:spLocks noChangeShapeType="1"/>
            </p:cNvSpPr>
            <p:nvPr/>
          </p:nvSpPr>
          <p:spPr bwMode="auto">
            <a:xfrm>
              <a:off x="2496" y="1008"/>
              <a:ext cx="0" cy="26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Line 1082"/>
            <p:cNvSpPr>
              <a:spLocks noChangeShapeType="1"/>
            </p:cNvSpPr>
            <p:nvPr/>
          </p:nvSpPr>
          <p:spPr bwMode="auto">
            <a:xfrm>
              <a:off x="1776" y="1008"/>
              <a:ext cx="0" cy="26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Line 1083"/>
            <p:cNvSpPr>
              <a:spLocks noChangeShapeType="1"/>
            </p:cNvSpPr>
            <p:nvPr/>
          </p:nvSpPr>
          <p:spPr bwMode="auto">
            <a:xfrm>
              <a:off x="1008" y="1008"/>
              <a:ext cx="0" cy="26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868" name="Oval 1084"/>
          <p:cNvSpPr>
            <a:spLocks noChangeArrowheads="1"/>
          </p:cNvSpPr>
          <p:nvPr/>
        </p:nvSpPr>
        <p:spPr bwMode="auto">
          <a:xfrm>
            <a:off x="5029200" y="3141663"/>
            <a:ext cx="1295400" cy="87947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69" name="Rectangle 1085"/>
          <p:cNvSpPr>
            <a:spLocks noChangeArrowheads="1"/>
          </p:cNvSpPr>
          <p:nvPr/>
        </p:nvSpPr>
        <p:spPr bwMode="auto">
          <a:xfrm>
            <a:off x="228600" y="3810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</a:endParaRPr>
          </a:p>
        </p:txBody>
      </p:sp>
      <p:sp>
        <p:nvSpPr>
          <p:cNvPr id="247870" name="Oval 1086"/>
          <p:cNvSpPr>
            <a:spLocks noChangeArrowheads="1"/>
          </p:cNvSpPr>
          <p:nvPr/>
        </p:nvSpPr>
        <p:spPr bwMode="auto">
          <a:xfrm>
            <a:off x="3810000" y="5191125"/>
            <a:ext cx="12954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24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"/>
                                        <p:tgtEl>
                                          <p:spTgt spid="24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68" grpId="0" animBg="1"/>
      <p:bldP spid="2478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924800" cy="3505200"/>
          </a:xfrm>
        </p:spPr>
        <p:txBody>
          <a:bodyPr/>
          <a:lstStyle/>
          <a:p>
            <a:pPr marL="508000" indent="-508000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Саббат бүрд 3-н зоог иднэ</a:t>
            </a:r>
          </a:p>
          <a:p>
            <a:pPr marL="508000" indent="-508000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Бүх Еврейчүүд синагогийн мөргөлд оролцох хэрэгтэй</a:t>
            </a:r>
          </a:p>
          <a:p>
            <a:pPr marL="508000" indent="-508000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Саббат өдөр хүлээн зөвшөөрөгдөх үйл ажиллагаа</a:t>
            </a:r>
          </a:p>
        </p:txBody>
      </p:sp>
      <p:sp>
        <p:nvSpPr>
          <p:cNvPr id="248835" name="Rectangle 1027"/>
          <p:cNvSpPr>
            <a:spLocks noChangeArrowheads="1"/>
          </p:cNvSpPr>
          <p:nvPr/>
        </p:nvSpPr>
        <p:spPr bwMode="auto">
          <a:xfrm>
            <a:off x="228600" y="2286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"/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"/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latin typeface="Arial" pitchFamily="22" charset="0"/>
              </a:rPr>
              <a:t>Саббат</a:t>
            </a:r>
            <a:r>
              <a:rPr lang="en-US" sz="3600" b="1" dirty="0">
                <a:latin typeface="Arial" pitchFamily="22" charset="0"/>
              </a:rPr>
              <a:t> – </a:t>
            </a:r>
            <a:r>
              <a:rPr lang="en-US" sz="3600" b="1" dirty="0" err="1">
                <a:latin typeface="Arial" pitchFamily="22" charset="0"/>
              </a:rPr>
              <a:t>Иудейзм</a:t>
            </a:r>
            <a:r>
              <a:rPr lang="en-US" sz="3600" b="1" dirty="0">
                <a:latin typeface="Arial" pitchFamily="22" charset="0"/>
              </a:rPr>
              <a:t> </a:t>
            </a:r>
            <a:r>
              <a:rPr lang="en-US" sz="3600" b="1" dirty="0" err="1">
                <a:latin typeface="Arial" pitchFamily="22" charset="0"/>
              </a:rPr>
              <a:t>дэх</a:t>
            </a:r>
            <a:r>
              <a:rPr lang="en-US" sz="3600" b="1" dirty="0">
                <a:latin typeface="Arial" pitchFamily="22" charset="0"/>
              </a:rPr>
              <a:t> </a:t>
            </a:r>
            <a:r>
              <a:rPr lang="en-US" sz="3600" b="1" dirty="0" err="1">
                <a:latin typeface="Arial" pitchFamily="22" charset="0"/>
              </a:rPr>
              <a:t>утга</a:t>
            </a:r>
            <a:r>
              <a:rPr lang="en-US" sz="3600" b="1" dirty="0">
                <a:latin typeface="Arial" pitchFamily="22" charset="0"/>
              </a:rPr>
              <a:t> </a:t>
            </a:r>
            <a:r>
              <a:rPr lang="en-US" sz="3600" b="1" dirty="0" err="1">
                <a:latin typeface="Arial" pitchFamily="22" charset="0"/>
              </a:rPr>
              <a:t>учир</a:t>
            </a:r>
            <a:endParaRPr lang="en-US" sz="3600" b="1" dirty="0">
              <a:latin typeface="Arial" pitchFamily="22" charset="0"/>
            </a:endParaRPr>
          </a:p>
        </p:txBody>
      </p:sp>
      <p:graphicFrame>
        <p:nvGraphicFramePr>
          <p:cNvPr id="460804" name="Group 4"/>
          <p:cNvGraphicFramePr>
            <a:graphicFrameLocks noGrp="1"/>
          </p:cNvGraphicFramePr>
          <p:nvPr/>
        </p:nvGraphicFramePr>
        <p:xfrm>
          <a:off x="457200" y="1447800"/>
          <a:ext cx="8153400" cy="4846637"/>
        </p:xfrm>
        <a:graphic>
          <a:graphicData uri="http://schemas.openxmlformats.org/drawingml/2006/table">
            <a:tbl>
              <a:tblPr/>
              <a:tblGrid>
                <a:gridCol w="2717800"/>
                <a:gridCol w="2717800"/>
                <a:gridCol w="2717800"/>
              </a:tblGrid>
              <a:tr h="914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Зөвшөөрөгдөх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үйл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ажиллагаа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Зөвшөөрөгдөх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үйл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ажиллагаа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Еврейн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хууль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уламжлалын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дагуу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зөвшөөрөгдөөгүй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914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Гэр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бүл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найзуудад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зочлох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алхаж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болох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зайн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дотор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Ардын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дуунууд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дуулах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хоолны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үеэр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юмуу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эсвэл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хоолны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дараа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Хөлөгт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тоглоом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тоглох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Өөрийн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гэр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бүлтэйгээ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Саббатыг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хамтдаа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өнгөрүүлэх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Тора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болон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тайлбар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толь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унших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судлах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ярилцах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Орчин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үеийн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Еврейн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зохиол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уншихуй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Синагогт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хамрагдалт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Нөхөр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эхнэрийн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хоорондын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хайрын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үйл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зөвшөөрөгдсөн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Каббалах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Байгальд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алхах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ууланд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авирах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зэрэг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8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Гэр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бүл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найзуудаа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Саббатын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үеэр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хоноглох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эсвэл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дор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хаяж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нэг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зоогт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урих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Амьтадтай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цаг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өнгөрүүлэхүй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Орчин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үеийн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Ортодокс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Консерватив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924800" cy="3810000"/>
          </a:xfrm>
        </p:spPr>
        <p:txBody>
          <a:bodyPr/>
          <a:lstStyle/>
          <a:p>
            <a:pPr marL="465138" indent="-465138" eaLnBrk="1" hangingPunct="1">
              <a:buFont typeface="Wingdings" charset="0"/>
              <a:buNone/>
            </a:pPr>
            <a:r>
              <a:rPr lang="en-US" sz="2800" b="1">
                <a:latin typeface="Arial" charset="0"/>
                <a:ea typeface="ＭＳ Ｐゴシック" charset="0"/>
                <a:cs typeface="ＭＳ Ｐゴシック" charset="0"/>
              </a:rPr>
              <a:t>Вэстминстэр Итгэлийн Өчил (27.7)</a:t>
            </a:r>
          </a:p>
          <a:p>
            <a:pPr marL="465138" indent="-465138" eaLnBrk="1" hangingPunct="1"/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Байгалийн хуулийн дагуу ерөнхийдөө цаг хувиарлалтын зарчмаар 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Бурханд мөргөл өргөх тогтсон цаг гаргах нь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 зохистой; тиймээс бүх цаг үеийн бүх хүнд хамаарах эерэг, ёс суртахуунтай, байнгын тушаал болох Түүний Үгээс харвал Тэрээр Саббат гэж долоо хоногийн нэг өдрийг онцгойлон, 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Өөртөө ариун болгосон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3" y="228600"/>
            <a:ext cx="8339137" cy="914400"/>
          </a:xfrm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ea typeface="+mj-ea"/>
                <a:cs typeface="+mj-cs"/>
              </a:rPr>
              <a:t>Саббат</a:t>
            </a:r>
            <a:r>
              <a:rPr lang="en-US" sz="3600" b="1" dirty="0" smtClean="0">
                <a:ea typeface="+mj-ea"/>
                <a:cs typeface="+mj-cs"/>
              </a:rPr>
              <a:t> </a:t>
            </a:r>
            <a:r>
              <a:rPr lang="en-US" sz="3600" b="1" dirty="0">
                <a:ea typeface="+mj-ea"/>
                <a:cs typeface="+mj-cs"/>
              </a:rPr>
              <a:t>– </a:t>
            </a:r>
            <a:r>
              <a:rPr lang="en-US" sz="3600" b="1" dirty="0" err="1" smtClean="0">
                <a:ea typeface="+mj-ea"/>
                <a:cs typeface="+mj-cs"/>
              </a:rPr>
              <a:t>Христитгэгчдэд</a:t>
            </a:r>
            <a:r>
              <a:rPr lang="en-US" sz="3600" b="1" dirty="0" smtClean="0">
                <a:ea typeface="+mj-ea"/>
                <a:cs typeface="+mj-cs"/>
              </a:rPr>
              <a:t> </a:t>
            </a:r>
            <a:r>
              <a:rPr lang="en-US" sz="3600" b="1" dirty="0" err="1" smtClean="0">
                <a:ea typeface="+mj-ea"/>
                <a:cs typeface="+mj-cs"/>
              </a:rPr>
              <a:t>утга</a:t>
            </a:r>
            <a:r>
              <a:rPr lang="en-US" sz="3600" b="1" dirty="0" smtClean="0">
                <a:ea typeface="+mj-ea"/>
                <a:cs typeface="+mj-cs"/>
              </a:rPr>
              <a:t> </a:t>
            </a:r>
            <a:r>
              <a:rPr lang="en-US" sz="3600" b="1" dirty="0" err="1" smtClean="0">
                <a:ea typeface="+mj-ea"/>
                <a:cs typeface="+mj-cs"/>
              </a:rPr>
              <a:t>учир</a:t>
            </a:r>
            <a:endParaRPr lang="en-US" sz="3600" b="1" dirty="0"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"/>
                                        <p:tgtEl>
                                          <p:spTgt spid="461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"/>
                                        <p:tgtEl>
                                          <p:spTgt spid="461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267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800" b="1">
                <a:latin typeface="Arial" charset="0"/>
                <a:ea typeface="ＭＳ Ｐゴシック" charset="0"/>
                <a:cs typeface="ＭＳ Ｐゴシック" charset="0"/>
              </a:rPr>
              <a:t>Вэстминстэр Итгэлийн Өчил (27.8)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8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Тухайн хүн зүрх сэтгэлдээ бэлдсэний дараа, өөрийн өдөр дутмын үйл ажиллагаагаа урьдаас цэгцэлж, өөрсийн дэлхийн ажил, зугаанаас өөрийн ажил, үг, бодол санаагаараа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ариун амралтыг бүх л өдөржин сахиад зогсохгүй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 харин энэ бүх цагаа өршөөл болон үүрэг хариуцлагын дагуу 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Түүний мөргөлд хувийн болон нийтээр оролцох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од зарцуулна.</a:t>
            </a:r>
          </a:p>
        </p:txBody>
      </p:sp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76200" y="2286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Христитгэгчдэд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"/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"/>
                                        <p:tgtEl>
                                          <p:spTgt spid="251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292_IMG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marL="509588" indent="-509588" algn="l" eaLnBrk="1" hangingPunct="1">
              <a:defRPr/>
            </a:pPr>
            <a:r>
              <a:rPr lang="en-US" sz="4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I.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Израиль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Бурхантай</a:t>
            </a:r>
            <a:r>
              <a:rPr lang="en-US" sz="4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хамт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ариунаар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алхахаар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амарсан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23850" y="1600200"/>
            <a:ext cx="8667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Бүх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Еврей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эрчүүд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өөрсдийнх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нь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амьдралд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Бурханы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ерөөлийг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сануулсан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жилд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гурван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удаа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тэмдэглэдэг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зоог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т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оролцдог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(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Eг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2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3:14-19).</a:t>
            </a:r>
          </a:p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Саббат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сахих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нь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Бурханы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түлхүүр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тушаал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яагаад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гэвэл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Израилийн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ариун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Эзэнтэй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байгуулсан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гэрээг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сануулдаг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(31:12-17).</a:t>
            </a:r>
          </a:p>
          <a:p>
            <a:pPr marL="609600" indent="-609600" algn="just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Саббатын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ариун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амралтыг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зөрчих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нэг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үйл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бол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гал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асаах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байв</a:t>
            </a: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(35:1-3).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Flowers 05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72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Бидэнд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ч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амьдралдаа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Бурханы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ажлыг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u="sng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эргэцүүлж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амрах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ариун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цаг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бас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хэрэгтэй</a:t>
            </a:r>
            <a:r>
              <a:rPr lang="en-US" altLang="zh-CN" sz="4000" dirty="0" smtClean="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rPr>
              <a:t>.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295400" y="2251075"/>
            <a:ext cx="78486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Ариун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цаг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Израильтай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адил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жилд</a:t>
            </a:r>
            <a:r>
              <a:rPr lang="en-US" sz="4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нэг</a:t>
            </a:r>
            <a:r>
              <a:rPr lang="en-US" sz="4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ариун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амралт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тэмдэглэх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хэрэгтэй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Char char="n"/>
              <a:defRPr/>
            </a:pP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Израильтай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адил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долоо</a:t>
            </a:r>
            <a:r>
              <a:rPr lang="en-US" sz="4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хоногийн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ариун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амралт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бидэнд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хэрэгтэй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27028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Tahoma" pitchFamily="22" charset="-52"/>
              <a:ea typeface="+mn-ea"/>
              <a:cs typeface="+mn-cs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Гол</a:t>
            </a:r>
            <a:r>
              <a:rPr lang="en-US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санаа</a:t>
            </a:r>
            <a:r>
              <a:rPr lang="en-US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: </a:t>
            </a:r>
            <a:r>
              <a:rPr lang="en-US" altLang="zh-CN" b="1" u="sng" dirty="0" err="1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Ариун</a:t>
            </a:r>
            <a:r>
              <a:rPr lang="en-US" altLang="zh-CN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завсарлага</a:t>
            </a:r>
            <a:r>
              <a:rPr lang="en-US" altLang="zh-CN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!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Ярилцах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асуулт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Амрах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цаг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алга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гэж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гомдоллох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үедээ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бид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i="1" dirty="0" err="1" smtClean="0">
                <a:latin typeface="Arial"/>
                <a:ea typeface="宋体" charset="0"/>
                <a:cs typeface="Arial"/>
              </a:rPr>
              <a:t>яг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юуг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илэрхийлэх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гэдэг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бол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?</a:t>
            </a:r>
            <a:endParaRPr lang="en-US" altLang="zh-CN" dirty="0">
              <a:latin typeface="Arial"/>
              <a:ea typeface="宋体" charset="0"/>
              <a:cs typeface="Arial"/>
            </a:endParaRPr>
          </a:p>
          <a:p>
            <a:pPr marL="609600" indent="-609600" eaLnBrk="1" hangingPunct="1">
              <a:defRPr/>
            </a:pPr>
            <a:endParaRPr lang="en-US" altLang="zh-CN" dirty="0">
              <a:latin typeface="Tahoma" charset="0"/>
              <a:ea typeface="宋体" charset="0"/>
              <a:cs typeface="宋体" charset="0"/>
            </a:endParaRPr>
          </a:p>
          <a:p>
            <a:pPr marL="609600" indent="-609600" eaLnBrk="1" hangingPunct="1">
              <a:defRPr/>
            </a:pP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Яг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ямар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байдлаар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Бурхан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i="1" dirty="0" err="1" smtClean="0">
                <a:latin typeface="Arial"/>
                <a:ea typeface="宋体" charset="0"/>
                <a:cs typeface="Arial"/>
              </a:rPr>
              <a:t>таныг</a:t>
            </a:r>
            <a:r>
              <a:rPr lang="en-US" altLang="zh-CN" i="1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ариун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цаг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гарга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гэж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хэлдэг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 </a:t>
            </a:r>
            <a:r>
              <a:rPr lang="en-US" altLang="zh-CN" dirty="0" err="1" smtClean="0">
                <a:latin typeface="Arial"/>
                <a:ea typeface="宋体" charset="0"/>
                <a:cs typeface="Arial"/>
              </a:rPr>
              <a:t>бол</a:t>
            </a:r>
            <a:r>
              <a:rPr lang="en-US" altLang="zh-CN" dirty="0" smtClean="0">
                <a:latin typeface="Arial"/>
                <a:ea typeface="宋体" charset="0"/>
                <a:cs typeface="Arial"/>
              </a:rPr>
              <a:t>? 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torah scro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/>
          <a:stretch>
            <a:fillRect/>
          </a:stretch>
        </p:blipFill>
        <p:spPr bwMode="auto">
          <a:xfrm>
            <a:off x="-4763" y="-26988"/>
            <a:ext cx="91487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59713" cy="1143000"/>
          </a:xfrm>
          <a:solidFill>
            <a:schemeClr val="bg1">
              <a:lumMod val="50000"/>
            </a:schemeClr>
          </a:solidFill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Синагог</a:t>
            </a:r>
            <a:endParaRPr lang="en-US" sz="6000" b="1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3272" cy="4495800"/>
          </a:xfrm>
        </p:spPr>
        <p:txBody>
          <a:bodyPr/>
          <a:lstStyle/>
          <a:p>
            <a:pPr marL="723900" indent="-723900" eaLnBrk="1" hangingPunct="1">
              <a:defRPr/>
            </a:pP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Синагог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гэж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юу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вэ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?</a:t>
            </a:r>
            <a:endParaRPr lang="en-US" sz="5400" b="1" dirty="0">
              <a:solidFill>
                <a:srgbClr val="0604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  <a:p>
            <a:pPr marL="723900" indent="-723900" eaLnBrk="1" hangingPunct="1">
              <a:defRPr/>
            </a:pP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Чуулгантай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ямар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хамааралтай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байсан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5400" b="1" dirty="0" err="1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бэ</a:t>
            </a:r>
            <a:r>
              <a:rPr lang="en-US" sz="5400" b="1" dirty="0" smtClean="0">
                <a:solidFill>
                  <a:srgbClr val="0604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ahoma" charset="0"/>
                <a:ea typeface="ＭＳ Ｐゴシック" charset="0"/>
                <a:cs typeface="ＭＳ Ｐゴシック" charset="0"/>
              </a:rPr>
              <a:t>?</a:t>
            </a:r>
            <a:endParaRPr lang="en-US" sz="5400" b="1" dirty="0">
              <a:solidFill>
                <a:srgbClr val="0604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Text Box 4"/>
          <p:cNvSpPr txBox="1">
            <a:spLocks noChangeArrowheads="1"/>
          </p:cNvSpPr>
          <p:nvPr/>
        </p:nvSpPr>
        <p:spPr bwMode="auto">
          <a:xfrm>
            <a:off x="8397875" y="76200"/>
            <a:ext cx="669925" cy="396875"/>
          </a:xfrm>
          <a:prstGeom prst="rect">
            <a:avLst/>
          </a:prstGeom>
          <a:solidFill>
            <a:srgbClr val="3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7"/>
          <p:cNvSpPr>
            <a:spLocks noChangeArrowheads="1"/>
          </p:cNvSpPr>
          <p:nvPr/>
        </p:nvSpPr>
        <p:spPr bwMode="auto">
          <a:xfrm>
            <a:off x="0" y="2819400"/>
            <a:ext cx="8458200" cy="2667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419" name="Picture 1028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819400"/>
            <a:ext cx="1754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1029"/>
          <p:cNvSpPr txBox="1">
            <a:spLocks noChangeArrowheads="1"/>
          </p:cNvSpPr>
          <p:nvPr/>
        </p:nvSpPr>
        <p:spPr bwMode="auto">
          <a:xfrm>
            <a:off x="-381000" y="3352800"/>
            <a:ext cx="6705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None/>
            </a:pPr>
            <a:r>
              <a:rPr lang="en-US" sz="3600" b="1">
                <a:solidFill>
                  <a:srgbClr val="FFFF66"/>
                </a:solidFill>
                <a:latin typeface="Arial" charset="0"/>
              </a:rPr>
              <a:t>Амралтын өдөр (Саббат) </a:t>
            </a:r>
          </a:p>
          <a:p>
            <a:pPr algn="ctr" eaLnBrk="1" hangingPunct="1">
              <a:lnSpc>
                <a:spcPct val="9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None/>
            </a:pPr>
            <a:r>
              <a:rPr lang="en-US" sz="3600" b="1">
                <a:solidFill>
                  <a:srgbClr val="FFFF66"/>
                </a:solidFill>
                <a:latin typeface="Arial" charset="0"/>
              </a:rPr>
              <a:t>үндсэн ойлголт</a:t>
            </a:r>
            <a:endParaRPr lang="en-US" sz="480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0421" name="Text Box 1031"/>
          <p:cNvSpPr txBox="1">
            <a:spLocks noChangeArrowheads="1"/>
          </p:cNvSpPr>
          <p:nvPr/>
        </p:nvSpPr>
        <p:spPr bwMode="auto">
          <a:xfrm>
            <a:off x="8301038" y="73025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/>
              <a:t>126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5"/>
          <p:cNvSpPr>
            <a:spLocks noChangeArrowheads="1"/>
          </p:cNvSpPr>
          <p:nvPr/>
        </p:nvSpPr>
        <p:spPr bwMode="auto">
          <a:xfrm>
            <a:off x="7467600" y="0"/>
            <a:ext cx="1905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396413" cy="1143000"/>
          </a:xfrm>
          <a:solidFill>
            <a:srgbClr val="336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Еврейчүүдийн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амьдрал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Соломоны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сүмийн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эргэн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тойронд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400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жил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гаруй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үргэлжлэв</a:t>
            </a:r>
            <a:r>
              <a:rPr lang="en-US" altLang="ja-JP" sz="3000" dirty="0" smtClean="0">
                <a:latin typeface="Arial"/>
                <a:ea typeface="ＭＳ Ｐゴシック" charset="0"/>
                <a:cs typeface="Arial"/>
              </a:rPr>
              <a:t> (МЭӨ 959</a:t>
            </a:r>
            <a:r>
              <a:rPr lang="en-US" altLang="ja-JP" sz="3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altLang="ja-JP" sz="3000" dirty="0" smtClean="0">
                <a:latin typeface="Arial"/>
                <a:ea typeface="ＭＳ Ｐゴシック" charset="0"/>
                <a:cs typeface="Arial"/>
              </a:rPr>
              <a:t>586)</a:t>
            </a:r>
            <a:endParaRPr lang="en-US" sz="3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76200" y="76200"/>
            <a:ext cx="576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60400"/>
                </a:solidFill>
                <a:latin typeface="Arial" charset="0"/>
                <a:cs typeface="Arial" charset="0"/>
              </a:rPr>
              <a:t>Израиль дахь Иудейзм ба Диаспора (үргэлжлэл)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Temple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114800" y="0"/>
            <a:ext cx="5029200" cy="1752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Еврейчүүд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ариун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байдлыг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угаалгын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саванд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сахив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1317" name="Line 5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8" name="Line 6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 rot="20670166">
            <a:off x="-14288" y="2579688"/>
            <a:ext cx="9144001" cy="304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8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Сүм</a:t>
            </a:r>
            <a:r>
              <a:rPr 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   </a:t>
            </a:r>
            <a:r>
              <a:rPr lang="en-US" sz="8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Устгагдав</a:t>
            </a:r>
            <a:r>
              <a:rPr lang="en-US" sz="8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13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413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413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nimBg="1"/>
      <p:bldP spid="141318" grpId="0" animBg="1"/>
      <p:bldP spid="1413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3810000" cy="1371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Гурав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дахь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сүмийн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төлөөх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залбирал</a:t>
            </a:r>
            <a:endParaRPr lang="en-US" sz="32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8788" name="Picture 4" descr="Luke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6" descr="Brown marble"/>
          <p:cNvSpPr txBox="1">
            <a:spLocks noChangeArrowheads="1"/>
          </p:cNvSpPr>
          <p:nvPr/>
        </p:nvSpPr>
        <p:spPr bwMode="auto">
          <a:xfrm>
            <a:off x="2041525" y="4210050"/>
            <a:ext cx="6035675" cy="23082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Сүмийн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сэргээлтийн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төлөө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залбирахын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тулд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Еврейчүүдэд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нийтлэг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хамтдаа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(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син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)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цугларах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газар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хэрэгтэй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байсан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ингэснээр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өөрсдийн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амьдрах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заншлаа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(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агоге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)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хадгалах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байв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.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Ингэж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“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синагог</a:t>
            </a:r>
            <a:r>
              <a:rPr lang="en-US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” </a:t>
            </a:r>
            <a:r>
              <a:rPr lang="en-US" b="1" dirty="0" err="1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төрсөн</a:t>
            </a:r>
            <a:r>
              <a:rPr lang="en-US" altLang="ja-JP" b="1" dirty="0" smtClean="0"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endParaRPr lang="en-US" b="1" dirty="0" smtClean="0">
              <a:effectLst>
                <a:outerShdw blurRad="508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animBg="1"/>
      <p:bldP spid="1187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31 Babylonian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Синагогын эх сурвалж: Вавилон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2895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Цөллөгдөлт</a:t>
            </a: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Хөгжил</a:t>
            </a: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7620000" y="76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imes New Roman" charset="0"/>
              </a:rPr>
              <a:t>56</a:t>
            </a:r>
          </a:p>
        </p:txBody>
      </p:sp>
      <p:sp>
        <p:nvSpPr>
          <p:cNvPr id="128006" name="AutoShape 6"/>
          <p:cNvSpPr>
            <a:spLocks noChangeArrowheads="1"/>
          </p:cNvSpPr>
          <p:nvPr/>
        </p:nvSpPr>
        <p:spPr bwMode="auto">
          <a:xfrm>
            <a:off x="4876800" y="2590800"/>
            <a:ext cx="3727450" cy="2133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rgbClr val="C2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 eaLnBrk="1" hangingPunct="1"/>
            <a:r>
              <a:rPr lang="en-US" sz="3200" b="1">
                <a:solidFill>
                  <a:schemeClr val="bg2"/>
                </a:solidFill>
                <a:latin typeface="Times New Roman" charset="0"/>
              </a:rPr>
              <a:t>Салалт</a:t>
            </a:r>
          </a:p>
          <a:p>
            <a:pPr algn="ctr" eaLnBrk="1" hangingPunct="1"/>
            <a:r>
              <a:rPr lang="en-US" sz="3200" b="1">
                <a:solidFill>
                  <a:schemeClr val="bg2"/>
                </a:solidFill>
                <a:latin typeface="Times New Roman" charset="0"/>
              </a:rPr>
              <a:t>Синагог</a:t>
            </a:r>
          </a:p>
          <a:p>
            <a:pPr algn="ctr" eaLnBrk="1" hangingPunct="1"/>
            <a:r>
              <a:rPr lang="en-US" sz="3200" b="1">
                <a:solidFill>
                  <a:schemeClr val="bg2"/>
                </a:solidFill>
                <a:latin typeface="Times New Roman" charset="0"/>
              </a:rPr>
              <a:t>Хэзээ ч шүтээн шүтэхгүй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4038600" cy="5486400"/>
            <a:chOff x="0" y="0"/>
            <a:chExt cx="2144" cy="3172"/>
          </a:xfrm>
        </p:grpSpPr>
        <p:pic>
          <p:nvPicPr>
            <p:cNvPr id="104466" name="Picture 6" descr="traditional costume 2 righ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44" cy="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7" name="Text Box 15"/>
            <p:cNvSpPr txBox="1">
              <a:spLocks noChangeArrowheads="1"/>
            </p:cNvSpPr>
            <p:nvPr/>
          </p:nvSpPr>
          <p:spPr bwMode="auto">
            <a:xfrm>
              <a:off x="192" y="0"/>
              <a:ext cx="97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Польшийн хос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133850" y="0"/>
            <a:ext cx="5086350" cy="4832350"/>
            <a:chOff x="2604" y="0"/>
            <a:chExt cx="3204" cy="3044"/>
          </a:xfrm>
        </p:grpSpPr>
        <p:pic>
          <p:nvPicPr>
            <p:cNvPr id="104463" name="Picture 5" descr="traditional costume 2 le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" y="0"/>
              <a:ext cx="3204" cy="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4" name="Text Box 16"/>
            <p:cNvSpPr txBox="1">
              <a:spLocks noChangeArrowheads="1"/>
            </p:cNvSpPr>
            <p:nvPr/>
          </p:nvSpPr>
          <p:spPr bwMode="auto">
            <a:xfrm>
              <a:off x="2688" y="0"/>
              <a:ext cx="6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Энэтхэг</a:t>
              </a:r>
            </a:p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   еврей</a:t>
              </a:r>
            </a:p>
          </p:txBody>
        </p:sp>
        <p:sp>
          <p:nvSpPr>
            <p:cNvPr id="104465" name="Text Box 17"/>
            <p:cNvSpPr txBox="1">
              <a:spLocks noChangeArrowheads="1"/>
            </p:cNvSpPr>
            <p:nvPr/>
          </p:nvSpPr>
          <p:spPr bwMode="auto">
            <a:xfrm>
              <a:off x="4272" y="201"/>
              <a:ext cx="9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Алжирчууд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638800" y="3048000"/>
            <a:ext cx="3581400" cy="3886200"/>
            <a:chOff x="3504" y="1872"/>
            <a:chExt cx="2256" cy="2448"/>
          </a:xfrm>
        </p:grpSpPr>
        <p:pic>
          <p:nvPicPr>
            <p:cNvPr id="104460" name="Picture 7" descr="traditional costume 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" y="1872"/>
              <a:ext cx="2217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1" name="Text Box 11"/>
            <p:cNvSpPr txBox="1">
              <a:spLocks noChangeArrowheads="1"/>
            </p:cNvSpPr>
            <p:nvPr/>
          </p:nvSpPr>
          <p:spPr bwMode="auto">
            <a:xfrm>
              <a:off x="3504" y="2937"/>
              <a:ext cx="12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Константинопл</a:t>
              </a:r>
            </a:p>
          </p:txBody>
        </p:sp>
        <p:sp>
          <p:nvSpPr>
            <p:cNvPr id="104462" name="Text Box 12"/>
            <p:cNvSpPr txBox="1">
              <a:spLocks noChangeArrowheads="1"/>
            </p:cNvSpPr>
            <p:nvPr/>
          </p:nvSpPr>
          <p:spPr bwMode="auto">
            <a:xfrm>
              <a:off x="4551" y="3744"/>
              <a:ext cx="11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Смирни еврей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3124200"/>
            <a:ext cx="3757613" cy="3810000"/>
            <a:chOff x="0" y="1968"/>
            <a:chExt cx="2367" cy="2400"/>
          </a:xfrm>
        </p:grpSpPr>
        <p:grpSp>
          <p:nvGrpSpPr>
            <p:cNvPr id="104456" name="Group 19"/>
            <p:cNvGrpSpPr>
              <a:grpSpLocks/>
            </p:cNvGrpSpPr>
            <p:nvPr/>
          </p:nvGrpSpPr>
          <p:grpSpPr bwMode="auto">
            <a:xfrm>
              <a:off x="0" y="1968"/>
              <a:ext cx="2367" cy="2400"/>
              <a:chOff x="0" y="1920"/>
              <a:chExt cx="2367" cy="2400"/>
            </a:xfrm>
          </p:grpSpPr>
          <p:pic>
            <p:nvPicPr>
              <p:cNvPr id="104458" name="Picture 8" descr="traditional costume righ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920"/>
                <a:ext cx="2367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459" name="Text Box 14"/>
              <p:cNvSpPr txBox="1">
                <a:spLocks noChangeArrowheads="1"/>
              </p:cNvSpPr>
              <p:nvPr/>
            </p:nvSpPr>
            <p:spPr bwMode="auto">
              <a:xfrm>
                <a:off x="1248" y="3836"/>
                <a:ext cx="73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r>
                  <a:rPr lang="en-US" sz="1800" b="1">
                    <a:solidFill>
                      <a:srgbClr val="060400"/>
                    </a:solidFill>
                    <a:latin typeface="Arial" charset="0"/>
                    <a:cs typeface="Arial" charset="0"/>
                  </a:rPr>
                  <a:t>Морокко</a:t>
                </a:r>
              </a:p>
              <a:p>
                <a:r>
                  <a:rPr lang="en-US" sz="1800" b="1">
                    <a:solidFill>
                      <a:srgbClr val="060400"/>
                    </a:solidFill>
                    <a:latin typeface="Arial" charset="0"/>
                    <a:cs typeface="Arial" charset="0"/>
                  </a:rPr>
                  <a:t>еврей</a:t>
                </a:r>
              </a:p>
            </p:txBody>
          </p:sp>
        </p:grpSp>
        <p:sp>
          <p:nvSpPr>
            <p:cNvPr id="104457" name="Text Box 13"/>
            <p:cNvSpPr txBox="1">
              <a:spLocks noChangeArrowheads="1"/>
            </p:cNvSpPr>
            <p:nvPr/>
          </p:nvSpPr>
          <p:spPr bwMode="auto">
            <a:xfrm>
              <a:off x="384" y="2112"/>
              <a:ext cx="118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060400"/>
                  </a:solidFill>
                  <a:latin typeface="Arial" charset="0"/>
                  <a:cs typeface="Arial" charset="0"/>
                </a:rPr>
                <a:t>Иерусалимын хос</a:t>
              </a:r>
            </a:p>
          </p:txBody>
        </p:sp>
      </p:grp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4648200"/>
            <a:ext cx="2057400" cy="2286000"/>
          </a:xfrm>
          <a:solidFill>
            <a:srgbClr val="060400"/>
          </a:solidFill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24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Тиймээс</a:t>
            </a:r>
            <a:r>
              <a:rPr lang="en-US" sz="24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Сингагог</a:t>
            </a:r>
            <a:r>
              <a:rPr lang="en-US" sz="24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ч</a:t>
            </a:r>
            <a:r>
              <a:rPr lang="en-US" sz="24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гэсэн</a:t>
            </a:r>
            <a:r>
              <a:rPr lang="en-US" sz="24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бас</a:t>
            </a:r>
            <a:r>
              <a:rPr lang="en-US" sz="24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!</a:t>
            </a:r>
            <a:endParaRPr lang="en-US" sz="24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78" name="Rectangle 22"/>
          <p:cNvSpPr>
            <a:spLocks noChangeArrowheads="1"/>
          </p:cNvSpPr>
          <p:nvPr/>
        </p:nvSpPr>
        <p:spPr bwMode="auto">
          <a:xfrm>
            <a:off x="3657600" y="0"/>
            <a:ext cx="533400" cy="47244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57400"/>
            <a:ext cx="48006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Еврейчүүд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өөр</a:t>
            </a:r>
            <a:r>
              <a:rPr lang="en-US" sz="4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өөр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бүгд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19-р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зууны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зураг</a:t>
            </a: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 sz="2000" dirty="0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8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8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18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nimBg="1"/>
      <p:bldP spid="1218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 descr="synago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/>
          <a:stretch>
            <a:fillRect/>
          </a:stretch>
        </p:blipFill>
        <p:spPr bwMode="auto">
          <a:xfrm>
            <a:off x="4783138" y="0"/>
            <a:ext cx="43608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5" descr="medieval synago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8895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6" descr="wooden synagogue"/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6163" y="3949700"/>
            <a:ext cx="4287837" cy="290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800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latin typeface="Arial"/>
                <a:ea typeface="ＭＳ Ｐゴシック" charset="0"/>
                <a:cs typeface="Arial"/>
              </a:rPr>
              <a:t>Синагогийн</a:t>
            </a:r>
            <a:r>
              <a:rPr lang="en-US" sz="36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600" dirty="0" err="1" smtClean="0">
                <a:latin typeface="Arial"/>
                <a:ea typeface="ＭＳ Ｐゴシック" charset="0"/>
                <a:cs typeface="Arial"/>
              </a:rPr>
              <a:t>ялгаа</a:t>
            </a:r>
            <a:endParaRPr lang="en-US" sz="36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6501" name="Rectangle 7"/>
          <p:cNvSpPr>
            <a:spLocks noChangeArrowheads="1"/>
          </p:cNvSpPr>
          <p:nvPr/>
        </p:nvSpPr>
        <p:spPr bwMode="auto">
          <a:xfrm>
            <a:off x="4724400" y="0"/>
            <a:ext cx="2286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Rectangle 8"/>
          <p:cNvSpPr>
            <a:spLocks noChangeArrowheads="1"/>
          </p:cNvSpPr>
          <p:nvPr/>
        </p:nvSpPr>
        <p:spPr bwMode="auto">
          <a:xfrm rot="5400000">
            <a:off x="6896100" y="1638300"/>
            <a:ext cx="228600" cy="44196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Италийн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Флоренц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дахь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Синагог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>
                <a:latin typeface="Arial"/>
                <a:ea typeface="ＭＳ Ｐゴシック" charset="0"/>
                <a:cs typeface="Arial"/>
              </a:rPr>
              <a:t/>
            </a:r>
            <a:br>
              <a:rPr lang="en-US" sz="4000" dirty="0">
                <a:latin typeface="Arial"/>
                <a:ea typeface="ＭＳ Ｐゴシック" charset="0"/>
                <a:cs typeface="Arial"/>
              </a:rPr>
            </a:b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(1874</a:t>
            </a:r>
            <a:r>
              <a:rPr lang="en-US" sz="4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82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оны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үед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баригдсан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)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8546" name="Picture 4" descr="Florence Synagogue (1874-8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5" descr="Green marble"/>
          <p:cNvSpPr>
            <a:spLocks noChangeArrowheads="1"/>
          </p:cNvSpPr>
          <p:nvPr/>
        </p:nvSpPr>
        <p:spPr bwMode="auto">
          <a:xfrm>
            <a:off x="0" y="0"/>
            <a:ext cx="9144000" cy="2362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Масадад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хүртэл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Синагог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байв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0595" name="Picture 4" descr="synagogueatmas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274638"/>
            <a:ext cx="4572000" cy="10175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Синагогийн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тавилга</a:t>
            </a:r>
            <a:r>
              <a:rPr lang="en-US" sz="4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dirty="0">
                <a:latin typeface="Arial"/>
                <a:ea typeface="ＭＳ Ｐゴシック" charset="0"/>
                <a:cs typeface="Arial"/>
              </a:rPr>
              <a:t>&amp; </a:t>
            </a:r>
            <a:r>
              <a:rPr lang="en-US" sz="4000" dirty="0" err="1">
                <a:latin typeface="Arial"/>
                <a:ea typeface="ＭＳ Ｐゴシック" charset="0"/>
                <a:cs typeface="Arial"/>
              </a:rPr>
              <a:t>д</a:t>
            </a:r>
            <a:r>
              <a:rPr lang="en-US" sz="4000" dirty="0" err="1" smtClean="0">
                <a:latin typeface="Arial"/>
                <a:ea typeface="ＭＳ Ｐゴシック" charset="0"/>
                <a:cs typeface="Arial"/>
              </a:rPr>
              <a:t>изайн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2642" name="Picture 6" descr="traditional synago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6553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4" descr="traditional synagogue floor 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671888"/>
            <a:ext cx="3563938" cy="3186112"/>
          </a:xfrm>
          <a:solidFill>
            <a:srgbClr val="060400"/>
          </a:solidFill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Авдар</a:t>
            </a:r>
            <a:r>
              <a:rPr lang="en-US" sz="28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(</a:t>
            </a: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хайрцаг</a:t>
            </a:r>
            <a:r>
              <a:rPr lang="en-US" sz="28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)</a:t>
            </a:r>
            <a:endParaRPr lang="en-US" sz="28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Индэр</a:t>
            </a:r>
            <a:r>
              <a:rPr lang="en-US" sz="28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(</a:t>
            </a: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Ширээ</a:t>
            </a:r>
            <a:r>
              <a:rPr lang="en-US" sz="28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)</a:t>
            </a:r>
            <a:endParaRPr lang="en-US" sz="28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Урт</a:t>
            </a:r>
            <a:r>
              <a:rPr lang="en-US" sz="2800" dirty="0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вандан</a:t>
            </a:r>
            <a:endParaRPr lang="en-US" sz="28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Чийдэн</a:t>
            </a:r>
            <a:endParaRPr lang="en-US" sz="28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C0000"/>
                  </a:outerShdw>
                </a:effectLst>
                <a:latin typeface="Arial"/>
                <a:ea typeface="ＭＳ Ｐゴシック" charset="0"/>
                <a:cs typeface="Arial"/>
              </a:rPr>
              <a:t>Эмэгтэйчүүд</a:t>
            </a:r>
            <a:endParaRPr lang="en-US" sz="2800" dirty="0">
              <a:effectLst>
                <a:outerShdw blurRad="38100" dist="38100" dir="2700000" algn="tl">
                  <a:srgbClr val="8C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4876800" y="1905000"/>
            <a:ext cx="1219200" cy="1905000"/>
          </a:xfrm>
          <a:prstGeom prst="wedgeRoundRectCallout">
            <a:avLst>
              <a:gd name="adj1" fmla="val -215106"/>
              <a:gd name="adj2" fmla="val 54917"/>
              <a:gd name="adj3" fmla="val 16667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3962400" y="3886200"/>
            <a:ext cx="3200400" cy="2971800"/>
          </a:xfrm>
          <a:prstGeom prst="wedgeRoundRectCallout">
            <a:avLst>
              <a:gd name="adj1" fmla="val -77181"/>
              <a:gd name="adj2" fmla="val -26333"/>
              <a:gd name="adj3" fmla="val 16667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7772400" y="2514600"/>
            <a:ext cx="990600" cy="205740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152400"/>
            <a:ext cx="2362200" cy="2819400"/>
            <a:chOff x="528" y="96"/>
            <a:chExt cx="1488" cy="1776"/>
          </a:xfrm>
        </p:grpSpPr>
        <p:sp>
          <p:nvSpPr>
            <p:cNvPr id="112653" name="AutoShape 11"/>
            <p:cNvSpPr>
              <a:spLocks noChangeArrowheads="1"/>
            </p:cNvSpPr>
            <p:nvPr/>
          </p:nvSpPr>
          <p:spPr bwMode="auto">
            <a:xfrm>
              <a:off x="528" y="96"/>
              <a:ext cx="336" cy="1776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4" name="AutoShape 12"/>
            <p:cNvSpPr>
              <a:spLocks noChangeArrowheads="1"/>
            </p:cNvSpPr>
            <p:nvPr/>
          </p:nvSpPr>
          <p:spPr bwMode="auto">
            <a:xfrm>
              <a:off x="1680" y="96"/>
              <a:ext cx="336" cy="1776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200400" y="3581400"/>
            <a:ext cx="4953000" cy="2133600"/>
            <a:chOff x="2016" y="2256"/>
            <a:chExt cx="3120" cy="1344"/>
          </a:xfrm>
        </p:grpSpPr>
        <p:sp>
          <p:nvSpPr>
            <p:cNvPr id="112651" name="AutoShape 9"/>
            <p:cNvSpPr>
              <a:spLocks noChangeArrowheads="1"/>
            </p:cNvSpPr>
            <p:nvPr/>
          </p:nvSpPr>
          <p:spPr bwMode="auto">
            <a:xfrm>
              <a:off x="4560" y="2304"/>
              <a:ext cx="576" cy="1296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2" name="AutoShape 14"/>
            <p:cNvSpPr>
              <a:spLocks noChangeArrowheads="1"/>
            </p:cNvSpPr>
            <p:nvPr/>
          </p:nvSpPr>
          <p:spPr bwMode="auto">
            <a:xfrm>
              <a:off x="2016" y="2256"/>
              <a:ext cx="576" cy="1296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50" name="Text Box 1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animBg="1" autoUpdateAnimBg="0"/>
      <p:bldP spid="123911" grpId="0" animBg="1" autoUpdateAnimBg="0"/>
      <p:bldP spid="123912" grpId="0" animBg="1" autoUpdateAnimBg="0"/>
      <p:bldP spid="1239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3733800" cy="3154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Орчин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үеийн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Синагогийн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план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3352800"/>
            <a:ext cx="2819400" cy="2362200"/>
          </a:xfrm>
        </p:spPr>
        <p:txBody>
          <a:bodyPr/>
          <a:lstStyle/>
          <a:p>
            <a:pPr eaLnBrk="1" hangingPunct="1">
              <a:defRPr/>
            </a:pPr>
            <a:r>
              <a:rPr lang="x-none" dirty="0" smtClean="0">
                <a:latin typeface="Arial"/>
                <a:ea typeface="ＭＳ Ｐゴシック" charset="0"/>
                <a:cs typeface="Arial"/>
              </a:rPr>
              <a:t>Танил харагдаж байна уу</a:t>
            </a:r>
            <a:r>
              <a:rPr lang="en-US" altLang="ja-JP" dirty="0" smtClean="0">
                <a:latin typeface="Arial"/>
                <a:ea typeface="ＭＳ Ｐゴシック" charset="0"/>
                <a:cs typeface="Arial"/>
              </a:rPr>
              <a:t>?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4691" name="Picture 4" descr="modern synagogue floor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ea typeface="+mj-ea"/>
                <a:cs typeface="+mj-cs"/>
              </a:rPr>
              <a:t>Амралтын</a:t>
            </a:r>
            <a:r>
              <a:rPr lang="en-US" b="1" dirty="0" smtClean="0">
                <a:ea typeface="+mj-ea"/>
                <a:cs typeface="+mj-cs"/>
              </a:rPr>
              <a:t> </a:t>
            </a:r>
            <a:r>
              <a:rPr lang="en-US" b="1" dirty="0" err="1" smtClean="0">
                <a:ea typeface="+mj-ea"/>
                <a:cs typeface="+mj-cs"/>
              </a:rPr>
              <a:t>өдөр</a:t>
            </a:r>
            <a:endParaRPr lang="en-US" b="1" dirty="0">
              <a:ea typeface="+mj-ea"/>
              <a:cs typeface="+mj-cs"/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924800" cy="2895600"/>
          </a:xfrm>
        </p:spPr>
        <p:txBody>
          <a:bodyPr/>
          <a:lstStyle/>
          <a:p>
            <a:pPr eaLnBrk="1" hangingPunct="1">
              <a:spcBef>
                <a:spcPct val="75000"/>
              </a:spcBef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Тора дахь утга учир</a:t>
            </a:r>
          </a:p>
          <a:p>
            <a:pPr eaLnBrk="1" hangingPunct="1">
              <a:spcBef>
                <a:spcPct val="75000"/>
              </a:spcBef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Иудейзм/Еврейн хууль дахь утга</a:t>
            </a:r>
          </a:p>
          <a:p>
            <a:pPr eaLnBrk="1" hangingPunct="1">
              <a:spcBef>
                <a:spcPct val="75000"/>
              </a:spcBef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Христэд итгэгчдэд утга учир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"/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 descr="synagogueatmeiron(reconstructi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5257800" cy="10175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Синагогын</a:t>
            </a:r>
            <a:r>
              <a:rPr lang="en-US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дизайн</a:t>
            </a:r>
            <a:endParaRPr lang="en-US" dirty="0">
              <a:solidFill>
                <a:srgbClr val="0604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29200"/>
            <a:ext cx="5003800" cy="1828800"/>
          </a:xfrm>
          <a:gradFill rotWithShape="1">
            <a:gsLst>
              <a:gs pos="0">
                <a:srgbClr val="060400">
                  <a:alpha val="69000"/>
                </a:srgbClr>
              </a:gs>
              <a:gs pos="100000">
                <a:srgbClr val="CC99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Тора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гүнгэрваа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Эрчүүдийн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гол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танхим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Эмэгтэйчүүдэд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балкон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40" name="Line 5"/>
          <p:cNvSpPr>
            <a:spLocks noChangeShapeType="1"/>
          </p:cNvSpPr>
          <p:nvPr/>
        </p:nvSpPr>
        <p:spPr bwMode="auto">
          <a:xfrm flipV="1">
            <a:off x="2590800" y="4267200"/>
            <a:ext cx="228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1" name="Text Box 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60400"/>
                </a:solidFill>
              </a:rPr>
              <a:t>138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5" descr="scribe correcting a torah sc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b="17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6324600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Синагогын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удирдлага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07950" y="4876800"/>
            <a:ext cx="32242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3600">
                <a:latin typeface="Arial" charset="0"/>
                <a:cs typeface="Arial" charset="0"/>
              </a:rPr>
              <a:t> Ахлагчид</a:t>
            </a:r>
          </a:p>
          <a:p>
            <a:pPr>
              <a:buFontTx/>
              <a:buAutoNum type="arabicPeriod"/>
            </a:pPr>
            <a:r>
              <a:rPr lang="en-US" sz="3600">
                <a:latin typeface="Arial" charset="0"/>
                <a:cs typeface="Arial" charset="0"/>
              </a:rPr>
              <a:t> Захирагч </a:t>
            </a:r>
          </a:p>
          <a:p>
            <a:pPr>
              <a:buFontTx/>
              <a:buAutoNum type="arabicPeriod"/>
            </a:pPr>
            <a:r>
              <a:rPr lang="en-US" sz="3600">
                <a:latin typeface="Arial" charset="0"/>
                <a:cs typeface="Arial" charset="0"/>
              </a:rPr>
              <a:t> Оролцогсод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" decel="100000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4" decel="100000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4" fill="hold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4" fill="hold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034" descr="modern synagogue floor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1033" descr="interior of a synago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0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bg2">
                  <a:gamma/>
                  <a:shade val="46275"/>
                  <a:invGamma/>
                  <a:alpha val="46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22" charset="-52"/>
              <a:ea typeface="+mn-ea"/>
              <a:cs typeface="+mn-cs"/>
            </a:endParaRPr>
          </a:p>
        </p:txBody>
      </p:sp>
      <p:sp>
        <p:nvSpPr>
          <p:cNvPr id="120836" name="Rectangle 8"/>
          <p:cNvSpPr>
            <a:spLocks noChangeArrowheads="1"/>
          </p:cNvSpPr>
          <p:nvPr/>
        </p:nvSpPr>
        <p:spPr bwMode="auto">
          <a:xfrm>
            <a:off x="-71438" y="-26988"/>
            <a:ext cx="9251951" cy="6956426"/>
          </a:xfrm>
          <a:prstGeom prst="rect">
            <a:avLst/>
          </a:prstGeom>
          <a:solidFill>
            <a:srgbClr val="0604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2" name="Text Box 1028"/>
          <p:cNvSpPr txBox="1">
            <a:spLocks noChangeArrowheads="1"/>
          </p:cNvSpPr>
          <p:nvPr/>
        </p:nvSpPr>
        <p:spPr bwMode="auto">
          <a:xfrm>
            <a:off x="3810000" y="1828800"/>
            <a:ext cx="5562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Христитгэгчид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Эсрэг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хүйс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хамтдаа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Гэрт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Үргэлжилсэн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Улс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төрийн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бус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Физикал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бус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сахилга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Ням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гараг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Тэнгэрийн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улс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шиг</a:t>
            </a:r>
            <a:endParaRPr lang="en-US" sz="3200" b="1" dirty="0">
              <a:latin typeface="Arial"/>
              <a:ea typeface="+mn-ea"/>
              <a:cs typeface="Arial"/>
            </a:endParaRPr>
          </a:p>
        </p:txBody>
      </p:sp>
      <p:sp>
        <p:nvSpPr>
          <p:cNvPr id="135174" name="Text Box 1030"/>
          <p:cNvSpPr txBox="1">
            <a:spLocks noChangeArrowheads="1"/>
          </p:cNvSpPr>
          <p:nvPr/>
        </p:nvSpPr>
        <p:spPr bwMode="auto">
          <a:xfrm>
            <a:off x="304800" y="1828800"/>
            <a:ext cx="4038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Еврейчүүд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Тусгаарлалт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Барилга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Бүтэцтэй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Улс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төрийн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Саваадалт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Саббат</a:t>
            </a:r>
            <a:endParaRPr lang="en-US" sz="3200" b="1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3200" b="1" dirty="0" err="1">
                <a:latin typeface="Arial"/>
                <a:ea typeface="+mn-ea"/>
                <a:cs typeface="Arial"/>
              </a:rPr>
              <a:t>Сүм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  <a:r>
              <a:rPr lang="en-US" sz="3200" b="1" dirty="0" err="1">
                <a:latin typeface="Arial"/>
                <a:ea typeface="+mn-ea"/>
                <a:cs typeface="Arial"/>
              </a:rPr>
              <a:t>шиг</a:t>
            </a:r>
            <a:r>
              <a:rPr lang="en-US" sz="3200" b="1" dirty="0"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249363"/>
          </a:xfrm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С</a:t>
            </a:r>
            <a:r>
              <a:rPr lang="en-US" b="1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инагог</a:t>
            </a:r>
            <a:r>
              <a:rPr 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&amp; </a:t>
            </a:r>
            <a:r>
              <a:rPr lang="en-US" b="1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Чуулган</a:t>
            </a:r>
            <a:r>
              <a:rPr 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: </a:t>
            </a:r>
            <a:br>
              <a:rPr 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b="1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Эсрэг</a:t>
            </a:r>
            <a:r>
              <a:rPr 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тал</a:t>
            </a:r>
            <a:endParaRPr lang="en-US" b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5180" name="Text Box 1036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Tahoma" pitchFamily="22" charset="-52"/>
                <a:ea typeface="+mn-ea"/>
                <a:cs typeface="+mn-cs"/>
              </a:rPr>
              <a:t>139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utoUpdateAnimBg="0"/>
      <p:bldP spid="13517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wooden synago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" b="2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Синагог</a:t>
            </a:r>
            <a: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&amp; </a:t>
            </a: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Чуулган</a:t>
            </a:r>
            <a: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: </a:t>
            </a:r>
            <a:b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Адил</a:t>
            </a:r>
            <a: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тал</a:t>
            </a:r>
            <a:endParaRPr lang="en-US" sz="4000" b="1" dirty="0">
              <a:solidFill>
                <a:srgbClr val="0604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352550" y="1912938"/>
            <a:ext cx="78279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342900" indent="-342900">
              <a:buFontTx/>
              <a:buAutoNum type="arabicPeriod"/>
              <a:defRPr sz="3600" b="1">
                <a:effectLst>
                  <a:outerShdw blurRad="50800" dist="635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Нэг</a:t>
            </a:r>
            <a:r>
              <a:rPr lang="en-US" dirty="0"/>
              <a:t> </a:t>
            </a:r>
            <a:r>
              <a:rPr lang="en-US" dirty="0" err="1"/>
              <a:t>хотод</a:t>
            </a:r>
            <a:r>
              <a:rPr lang="en-US" dirty="0"/>
              <a:t> </a:t>
            </a:r>
            <a:r>
              <a:rPr lang="en-US" dirty="0" err="1"/>
              <a:t>нэг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Ахлагчид</a:t>
            </a:r>
            <a:endParaRPr lang="en-US" dirty="0"/>
          </a:p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Индэр</a:t>
            </a:r>
            <a:r>
              <a:rPr lang="en-US" dirty="0"/>
              <a:t>, </a:t>
            </a:r>
            <a:r>
              <a:rPr lang="en-US" dirty="0" err="1"/>
              <a:t>вандан</a:t>
            </a:r>
            <a:r>
              <a:rPr lang="en-US" dirty="0"/>
              <a:t> </a:t>
            </a:r>
            <a:r>
              <a:rPr lang="en-US" dirty="0" err="1"/>
              <a:t>сандал</a:t>
            </a:r>
            <a:r>
              <a:rPr lang="en-US" dirty="0"/>
              <a:t>, </a:t>
            </a:r>
            <a:r>
              <a:rPr lang="en-US" dirty="0" err="1"/>
              <a:t>чийдэн</a:t>
            </a:r>
            <a:endParaRPr lang="en-US" dirty="0"/>
          </a:p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Мөргөлийн</a:t>
            </a:r>
            <a:r>
              <a:rPr lang="en-US" dirty="0"/>
              <a:t> </a:t>
            </a:r>
            <a:r>
              <a:rPr lang="en-US" dirty="0" err="1"/>
              <a:t>дэс</a:t>
            </a:r>
            <a:r>
              <a:rPr lang="en-US" dirty="0"/>
              <a:t> </a:t>
            </a:r>
            <a:r>
              <a:rPr lang="en-US" dirty="0" err="1"/>
              <a:t>дараа</a:t>
            </a:r>
            <a:endParaRPr lang="en-US" dirty="0"/>
          </a:p>
        </p:txBody>
      </p:sp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139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pitchFamily="-105" charset="0"/>
              <a:ea typeface="+mn-ea"/>
              <a:cs typeface="+mn-cs"/>
            </a:endParaRPr>
          </a:p>
        </p:txBody>
      </p:sp>
      <p:pic>
        <p:nvPicPr>
          <p:cNvPr id="124930" name="Picture 3" descr="ms187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Мөргөлийн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дэс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дараа</a:t>
            </a:r>
            <a:endParaRPr lang="en-US" sz="1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8153400" y="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139</a:t>
            </a:r>
            <a:endParaRPr lang="en-US" b="1" i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04800" y="762000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Синагог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572000" y="7620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Чуулган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0" y="1447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Мөргөлд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дуудлага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572000" y="1447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Адил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дуудлага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04800" y="2133600"/>
            <a:ext cx="434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Шема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/x 6:4)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572000" y="21336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Тунхаг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Флп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2:6-11)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  <p:bldP spid="3091" grpId="0"/>
      <p:bldP spid="3092" grpId="0"/>
      <p:bldP spid="309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sz="6000" b="1">
                <a:latin typeface="Arial" charset="0"/>
                <a:ea typeface="ヒラギノ角ゴ Pro W3" charset="0"/>
                <a:cs typeface="Arial" charset="0"/>
              </a:rPr>
              <a:t>Еврей Шема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6625" y="1935163"/>
            <a:ext cx="77390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spcBef>
                <a:spcPct val="20000"/>
              </a:spcBef>
              <a:buSzPct val="90000"/>
              <a:buFont typeface="Wingdings" charset="2"/>
              <a:buNone/>
              <a:defRPr/>
            </a:pPr>
            <a:r>
              <a:rPr lang="en-US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“</a:t>
            </a: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Израиль </a:t>
            </a:r>
            <a:r>
              <a:rPr lang="ru-RU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аа</a:t>
            </a: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ru-RU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сонс</a:t>
            </a: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! </a:t>
            </a:r>
            <a:b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</a:b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ЭЗЭН бол </a:t>
            </a:r>
            <a:r>
              <a:rPr lang="ru-RU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бидний</a:t>
            </a: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Бурхан, </a:t>
            </a:r>
            <a:b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</a:b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ЭЗЭН бол </a:t>
            </a:r>
            <a:r>
              <a:rPr lang="ru-RU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ганц</a:t>
            </a:r>
            <a:r>
              <a:rPr lang="ru-RU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.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”</a:t>
            </a:r>
            <a:endParaRPr lang="en-US" sz="4400" b="1" i="1" kern="0" dirty="0">
              <a:solidFill>
                <a:srgbClr val="000000"/>
              </a:solidFill>
              <a:latin typeface="Arial"/>
              <a:ea typeface="ヒラギノ角ゴ Pro W3"/>
              <a:cs typeface="Arial"/>
            </a:endParaRPr>
          </a:p>
          <a:p>
            <a:pPr algn="r" eaLnBrk="1" hangingPunct="1">
              <a:spcBef>
                <a:spcPct val="20000"/>
              </a:spcBef>
              <a:buSzPct val="90000"/>
              <a:buFont typeface="Wingdings" charset="2"/>
              <a:buNone/>
              <a:defRPr/>
            </a:pPr>
            <a:r>
              <a:rPr lang="en-US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(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Д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/</a:t>
            </a:r>
            <a:r>
              <a:rPr lang="en-US" sz="4400" b="1" i="1" kern="0" dirty="0" err="1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х</a:t>
            </a:r>
            <a:r>
              <a:rPr lang="en-US" sz="4400" b="1" i="1" kern="0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6:4)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3" descr="jesus_with_crown_of_thorns_in_the_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Title 1"/>
          <p:cNvSpPr>
            <a:spLocks noGrp="1"/>
          </p:cNvSpPr>
          <p:nvPr>
            <p:ph type="ctrTitle"/>
          </p:nvPr>
        </p:nvSpPr>
        <p:spPr>
          <a:xfrm>
            <a:off x="0" y="1600200"/>
            <a:ext cx="5257800" cy="2971800"/>
          </a:xfrm>
        </p:spPr>
        <p:txBody>
          <a:bodyPr/>
          <a:lstStyle/>
          <a:p>
            <a:pPr algn="ctr"/>
            <a:r>
              <a:rPr lang="en-US" b="1">
                <a:latin typeface="Arial" charset="0"/>
                <a:ea typeface="ヒラギノ角ゴ Pro W3" charset="0"/>
                <a:cs typeface="Arial" charset="0"/>
              </a:rPr>
              <a:t>Кеносис</a:t>
            </a:r>
            <a:br>
              <a:rPr lang="en-US" b="1">
                <a:latin typeface="Arial" charset="0"/>
                <a:ea typeface="ヒラギノ角ゴ Pro W3" charset="0"/>
                <a:cs typeface="Arial" charset="0"/>
              </a:rPr>
            </a:br>
            <a:r>
              <a:rPr lang="en-US" b="1">
                <a:latin typeface="Arial" charset="0"/>
                <a:ea typeface="ヒラギノ角ゴ Pro W3" charset="0"/>
                <a:cs typeface="Arial" charset="0"/>
              </a:rPr>
              <a:t>(</a:t>
            </a:r>
            <a:r>
              <a:rPr lang="ja-JP" altLang="en-US" b="1">
                <a:latin typeface="Arial" charset="0"/>
                <a:ea typeface="ヒラギノ角ゴ Pro W3" charset="0"/>
                <a:cs typeface="Arial" charset="0"/>
              </a:rPr>
              <a:t>“</a:t>
            </a:r>
            <a:r>
              <a:rPr lang="en-US" altLang="ja-JP" b="1">
                <a:latin typeface="Arial" charset="0"/>
                <a:ea typeface="ヒラギノ角ゴ Pro W3" charset="0"/>
                <a:cs typeface="Arial" charset="0"/>
              </a:rPr>
              <a:t>Хоослолт</a:t>
            </a:r>
            <a:r>
              <a:rPr lang="ja-JP" altLang="en-US" b="1">
                <a:latin typeface="Arial" charset="0"/>
                <a:ea typeface="ヒラギノ角ゴ Pro W3" charset="0"/>
                <a:cs typeface="Arial" charset="0"/>
              </a:rPr>
              <a:t>”</a:t>
            </a:r>
            <a:r>
              <a:rPr lang="en-US" altLang="ja-JP" b="1">
                <a:latin typeface="Arial" charset="0"/>
                <a:ea typeface="ヒラギノ角ゴ Pro W3" charset="0"/>
                <a:cs typeface="Arial" charset="0"/>
              </a:rPr>
              <a:t>) багц ишлэл</a:t>
            </a:r>
            <a:br>
              <a:rPr lang="en-US" altLang="ja-JP" b="1">
                <a:latin typeface="Arial" charset="0"/>
                <a:ea typeface="ヒラギノ角ゴ Pro W3" charset="0"/>
                <a:cs typeface="Arial" charset="0"/>
              </a:rPr>
            </a:br>
            <a:r>
              <a:rPr lang="en-US" altLang="ja-JP" b="1">
                <a:latin typeface="Arial" charset="0"/>
                <a:ea typeface="ヒラギノ角ゴ Pro W3" charset="0"/>
                <a:cs typeface="Arial" charset="0"/>
              </a:rPr>
              <a:t>Филиппой 2:6-11</a:t>
            </a:r>
            <a:endParaRPr lang="en-US" b="1">
              <a:latin typeface="Arial" charset="0"/>
              <a:ea typeface="ヒラギノ角ゴ Pro W3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ctrTitle"/>
          </p:nvPr>
        </p:nvSpPr>
        <p:spPr>
          <a:xfrm>
            <a:off x="2362200" y="6096000"/>
            <a:ext cx="6781800" cy="762000"/>
          </a:xfrm>
        </p:spPr>
        <p:txBody>
          <a:bodyPr/>
          <a:lstStyle/>
          <a:p>
            <a:r>
              <a:rPr lang="en-US">
                <a:latin typeface="Times New Roman" charset="0"/>
                <a:ea typeface="ヒラギノ角ゴ Pro W3" charset="0"/>
                <a:cs typeface="ヒラギノ角ゴ Pro W3" charset="0"/>
              </a:rPr>
              <a:t>Philippians 2:6-11</a:t>
            </a:r>
          </a:p>
        </p:txBody>
      </p:sp>
      <p:pic>
        <p:nvPicPr>
          <p:cNvPr id="129026" name="Picture 5" descr="crucified_jesus__the_face_by_devc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0501312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3"/>
          <p:cNvSpPr txBox="1">
            <a:spLocks noChangeArrowheads="1"/>
          </p:cNvSpPr>
          <p:nvPr/>
        </p:nvSpPr>
        <p:spPr bwMode="auto">
          <a:xfrm>
            <a:off x="0" y="152400"/>
            <a:ext cx="42846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ru-RU" b="1" baseline="30000">
                <a:latin typeface="Arial" charset="0"/>
                <a:cs typeface="Arial" charset="0"/>
              </a:rPr>
              <a:t>5</a:t>
            </a:r>
            <a:r>
              <a:rPr lang="ru-RU" b="1">
                <a:latin typeface="Arial" charset="0"/>
                <a:cs typeface="Arial" charset="0"/>
              </a:rPr>
              <a:t>Өөр хоорондоо Христ Есүст байсан тийм бодолтой бай. </a:t>
            </a:r>
            <a:r>
              <a:rPr lang="ru-RU" b="1" baseline="30000">
                <a:latin typeface="Arial" charset="0"/>
                <a:cs typeface="Arial" charset="0"/>
              </a:rPr>
              <a:t>6</a:t>
            </a:r>
            <a:r>
              <a:rPr lang="ru-RU" b="1">
                <a:latin typeface="Arial" charset="0"/>
                <a:cs typeface="Arial" charset="0"/>
              </a:rPr>
              <a:t>Тэрээр хэдийгээр Бурханы мөн чанараар оршин байсан боловч, Бурхантай тэгш байх явдлыг Өөртөө хадгалах зүйл гэж үзсэнгүй, </a:t>
            </a:r>
            <a:r>
              <a:rPr lang="ru-RU" b="1" baseline="30000">
                <a:latin typeface="Arial" charset="0"/>
                <a:cs typeface="Arial" charset="0"/>
              </a:rPr>
              <a:t>7</a:t>
            </a:r>
            <a:r>
              <a:rPr lang="ru-RU" b="1">
                <a:latin typeface="Arial" charset="0"/>
                <a:cs typeface="Arial" charset="0"/>
              </a:rPr>
              <a:t>харин Өөрийгөө хоосолж </a:t>
            </a:r>
            <a:r>
              <a:rPr lang="en-US" b="1">
                <a:latin typeface="Arial" charset="0"/>
                <a:cs typeface="Arial" charset="0"/>
              </a:rPr>
              <a:t>[</a:t>
            </a:r>
            <a:r>
              <a:rPr lang="en-US" b="1" i="1">
                <a:latin typeface="Arial" charset="0"/>
                <a:cs typeface="Arial" charset="0"/>
              </a:rPr>
              <a:t>Грек </a:t>
            </a:r>
            <a:r>
              <a:rPr lang="ja-JP" altLang="en-US" b="1">
                <a:latin typeface="Arial" charset="0"/>
                <a:cs typeface="Arial" charset="0"/>
              </a:rPr>
              <a:t>“</a:t>
            </a:r>
            <a:r>
              <a:rPr lang="en-US" altLang="ja-JP" b="1">
                <a:latin typeface="Arial" charset="0"/>
                <a:cs typeface="Arial" charset="0"/>
              </a:rPr>
              <a:t>кеносис</a:t>
            </a:r>
            <a:r>
              <a:rPr lang="ja-JP" altLang="en-US" b="1">
                <a:latin typeface="Arial" charset="0"/>
                <a:cs typeface="Arial" charset="0"/>
              </a:rPr>
              <a:t>”</a:t>
            </a:r>
            <a:r>
              <a:rPr lang="en-US" altLang="ja-JP" b="1">
                <a:latin typeface="Arial" charset="0"/>
                <a:cs typeface="Arial" charset="0"/>
              </a:rPr>
              <a:t>]</a:t>
            </a:r>
            <a:r>
              <a:rPr lang="ru-RU" altLang="ja-JP" b="1">
                <a:latin typeface="Arial" charset="0"/>
                <a:cs typeface="Arial" charset="0"/>
              </a:rPr>
              <a:t>, боолын дүрийг авч, хүнтэй адил болжээ. </a:t>
            </a:r>
            <a:r>
              <a:rPr lang="ru-RU" altLang="ja-JP" b="1" baseline="30000">
                <a:latin typeface="Arial" charset="0"/>
                <a:cs typeface="Arial" charset="0"/>
              </a:rPr>
              <a:t>8</a:t>
            </a:r>
            <a:r>
              <a:rPr lang="ru-RU" altLang="ja-JP" b="1">
                <a:latin typeface="Arial" charset="0"/>
                <a:cs typeface="Arial" charset="0"/>
              </a:rPr>
              <a:t>Хүн төрхийг олсон Тэрээр үхэлд ч төдийгүй загалмайн үхэлд ч хүртэл дуулгавартай байснаараа Өөрийгөө даруу болгов. </a:t>
            </a:r>
            <a:r>
              <a:rPr lang="en-US" altLang="ja-JP" b="1">
                <a:latin typeface="Arial" charset="0"/>
                <a:cs typeface="Arial" charset="0"/>
              </a:rPr>
              <a:t>(Флп 2:5-8).</a:t>
            </a:r>
            <a:endParaRPr lang="en-US" b="1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pitchFamily="-105" charset="0"/>
              <a:ea typeface="ＭＳ Ｐゴシック"/>
              <a:cs typeface="ＭＳ Ｐゴシック"/>
            </a:endParaRPr>
          </a:p>
        </p:txBody>
      </p:sp>
      <p:pic>
        <p:nvPicPr>
          <p:cNvPr id="130050" name="Picture 3" descr="ms187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Мөргөлийн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дэс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дараа</a:t>
            </a:r>
            <a:endParaRPr lang="en-US" sz="1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8153400" y="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139</a:t>
            </a:r>
            <a:endParaRPr lang="en-US" b="1" i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04800" y="762000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Синагог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572000" y="762000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Чуулган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07950" y="1447800"/>
            <a:ext cx="4392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Мөргөлд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дуудлага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572000" y="1447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Адил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дуудлага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04800" y="2133600"/>
            <a:ext cx="434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Шема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Д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</a:rPr>
              <a:t>х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6:4)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572000" y="21336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Тунхаг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Флп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2:6-11)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304800" y="28194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Злбрл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&amp;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Амэн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4572000" y="28194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Залбирал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304800" y="35052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Бичээс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уншлага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572000" y="35052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Бичээс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уншлага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04800" y="423545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–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Тора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Э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ү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ном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4572000" y="42354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–ХГ +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С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м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ба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захиа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179388" y="4953000"/>
            <a:ext cx="4392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Тайлбар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Сануулга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572000" y="4953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Номлол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04800" y="5683250"/>
            <a:ext cx="419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Ерөөл</a:t>
            </a:r>
            <a:endParaRPr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Тоо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6:22-27)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500563" y="5683250"/>
            <a:ext cx="4895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Ерөөлийн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залбирал</a:t>
            </a:r>
            <a:endParaRPr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Иуда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24-25)</a:t>
            </a:r>
            <a:endParaRPr lang="en-US" sz="2800" b="1" i="1" dirty="0" smtClean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4" grpId="0"/>
      <p:bldP spid="3095" grpId="0"/>
      <p:bldP spid="3096" grpId="0"/>
      <p:bldP spid="3097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pitchFamily="-105" charset="0"/>
              <a:ea typeface="+mn-ea"/>
              <a:cs typeface="+mn-cs"/>
            </a:endParaRPr>
          </a:p>
        </p:txBody>
      </p:sp>
      <p:pic>
        <p:nvPicPr>
          <p:cNvPr id="132098" name="Picture 3" descr="ms187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Мөргөлийн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хаалт</a:t>
            </a:r>
            <a:endParaRPr lang="en-US" sz="1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8153400" y="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139</a:t>
            </a:r>
            <a:endParaRPr lang="en-US" b="1" i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04800" y="762000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Синагог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572000" y="7620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 smtClean="0">
                <a:solidFill>
                  <a:srgbClr val="FFFFFF"/>
                </a:solidFill>
                <a:latin typeface="Arial" charset="0"/>
              </a:rPr>
              <a:t>Чуулган</a:t>
            </a:r>
            <a:endParaRPr lang="en-US" sz="3200" b="1" i="1" u="sng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52400" y="1325563"/>
            <a:ext cx="4419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eaLnBrk="1" hangingPunct="1"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Тахилчын</a:t>
            </a:r>
            <a:r>
              <a:rPr lang="en-US" sz="2400" b="1" i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ерөөл</a:t>
            </a:r>
            <a:endParaRPr lang="en-US" sz="2400" b="1" i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defRPr/>
            </a:pP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Тэгээд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ЭЗЭН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Мосетэй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ярин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айлдахдаа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-Аарон болон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түүний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хөвгүүдтэй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ярин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“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Израилийн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хөвгүүдийг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та нар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ингэж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ерөөгтүн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… “ЭЗЭН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чамайг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ерөөн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сахих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болтугай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ЭЗЭН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чиний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дээр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Өөрийн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нүүрийг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гэрэл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түүлж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чамд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нигүүлсэнгүй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хандах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болтугай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ЭЗЭН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Өөрийн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нүүр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царайг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чам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уруу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өргөн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чамд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амар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амгаланг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өгөх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болтугай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”</a:t>
            </a:r>
            <a:b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                       (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Тоо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6:22-27)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760913" y="1341438"/>
            <a:ext cx="44196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i="1" dirty="0" err="1" smtClean="0">
                <a:solidFill>
                  <a:srgbClr val="FFFF00"/>
                </a:solidFill>
                <a:latin typeface="Arial" charset="0"/>
              </a:rPr>
              <a:t>Магтаалын</a:t>
            </a:r>
            <a:r>
              <a:rPr lang="en-US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Arial" charset="0"/>
              </a:rPr>
              <a:t>залбирал</a:t>
            </a:r>
            <a:endParaRPr lang="en-US" b="1" i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ja-JP" altLang="en-US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Та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нарыг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бүдрэхээс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хамгаалж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Өөрийнхөө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алдрын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оршихуйд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үлэмжийн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баяр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хөөртэйгөөр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гэм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зэмгүйгээр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зогсоож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чадах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Түүнд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 smtClean="0">
                <a:solidFill>
                  <a:srgbClr val="FFFFFF"/>
                </a:solidFill>
                <a:latin typeface="Arial" charset="0"/>
              </a:rPr>
              <a:t>бидний</a:t>
            </a:r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Аврагч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болох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цорын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ганц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Бурханд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бидний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Эзэн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Есүс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Христээр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алдар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суу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сүр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жавхлан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ноёрхол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эрх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мэдэл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нь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бүх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цагаас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өмнө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эдүгээ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болоод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мөнхөд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байх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болтугай</a:t>
            </a:r>
            <a:r>
              <a:rPr lang="ru-RU" b="1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ru-RU" b="1" dirty="0" err="1">
                <a:solidFill>
                  <a:srgbClr val="FFFFFF"/>
                </a:solidFill>
                <a:latin typeface="Arial" charset="0"/>
              </a:rPr>
              <a:t>Амен</a:t>
            </a:r>
            <a:r>
              <a:rPr lang="ru-RU" b="1" dirty="0" smtClean="0">
                <a:solidFill>
                  <a:srgbClr val="FFFFFF"/>
                </a:solidFill>
                <a:latin typeface="Arial" charset="0"/>
              </a:rPr>
              <a:t>.</a:t>
            </a:r>
            <a:r>
              <a:rPr lang="ja-JP" altLang="en-US" b="1" dirty="0" smtClean="0">
                <a:solidFill>
                  <a:srgbClr val="FFFFFF"/>
                </a:solidFill>
                <a:latin typeface="Arial" charset="0"/>
              </a:rPr>
              <a:t>”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               (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</a:rPr>
              <a:t>Иуда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 24-25).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485775"/>
            <a:ext cx="7943850" cy="657225"/>
          </a:xfrm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800" b="1" dirty="0" err="1" smtClean="0">
                <a:ea typeface="+mj-ea"/>
                <a:cs typeface="+mj-cs"/>
              </a:rPr>
              <a:t>Саббат</a:t>
            </a:r>
            <a:r>
              <a:rPr lang="en-US" sz="3800" b="1" dirty="0" smtClean="0">
                <a:ea typeface="+mj-ea"/>
                <a:cs typeface="+mj-cs"/>
              </a:rPr>
              <a:t> – </a:t>
            </a:r>
            <a:r>
              <a:rPr lang="en-US" sz="3800" b="1" dirty="0" err="1" smtClean="0">
                <a:ea typeface="+mj-ea"/>
                <a:cs typeface="+mj-cs"/>
              </a:rPr>
              <a:t>Тора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дахь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утга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учир</a:t>
            </a:r>
            <a:endParaRPr lang="en-US" sz="3800" b="1" dirty="0">
              <a:ea typeface="+mj-ea"/>
              <a:cs typeface="+mj-cs"/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848600" cy="38862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Еврей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Саббат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 бол 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шабат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зогсох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 (ямар нэг юм хийж байгаад) гэх хадмал утга бүхий үйл үг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Танах (Еврей Библи)-д дурьдагдсан анхны баяр бөгөөд Бурхан анхны биелүүлэгч нь байсан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Тора дахь Шаббатыг сахин биелүүлэлт, 4 болон 10-р тушаал (Eг 20:8-11, Дх 5:12-15)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"/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wooden synago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" b="2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Синагог</a:t>
            </a:r>
            <a: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&amp; </a:t>
            </a: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Чуулган</a:t>
            </a:r>
            <a: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: </a:t>
            </a:r>
            <a:br>
              <a:rPr lang="en-US" sz="4000" b="1" dirty="0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 err="1" smtClean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Харьцуулалт</a:t>
            </a:r>
            <a:endParaRPr lang="en-US" sz="4000" b="1" dirty="0">
              <a:solidFill>
                <a:srgbClr val="0604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981200" y="1454150"/>
            <a:ext cx="73787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3600" dirty="0">
                <a:latin typeface="Tahoma" pitchFamily="22" charset="-52"/>
                <a:ea typeface="+mn-ea"/>
                <a:cs typeface="+mn-cs"/>
              </a:rPr>
              <a:t>  </a:t>
            </a:r>
            <a:r>
              <a:rPr lang="en-US" sz="3600" dirty="0" err="1">
                <a:latin typeface="Arial"/>
                <a:cs typeface="Arial"/>
              </a:rPr>
              <a:t>Нэг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err="1">
                <a:latin typeface="Arial"/>
                <a:cs typeface="Arial"/>
              </a:rPr>
              <a:t>хотод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err="1">
                <a:latin typeface="Arial"/>
                <a:cs typeface="Arial"/>
              </a:rPr>
              <a:t>нэг</a:t>
            </a:r>
            <a:r>
              <a:rPr lang="en-US" sz="3600" dirty="0">
                <a:latin typeface="Arial"/>
                <a:cs typeface="Arial"/>
              </a:rPr>
              <a:t>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3600" dirty="0">
                <a:latin typeface="Arial"/>
                <a:cs typeface="Arial"/>
              </a:rPr>
              <a:t>  </a:t>
            </a:r>
            <a:r>
              <a:rPr lang="en-US" sz="3600" dirty="0" err="1">
                <a:latin typeface="Arial"/>
                <a:cs typeface="Arial"/>
              </a:rPr>
              <a:t>Ахлагчид</a:t>
            </a:r>
            <a:endParaRPr lang="en-US" sz="3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3600" dirty="0">
                <a:latin typeface="Arial"/>
                <a:cs typeface="Arial"/>
              </a:rPr>
              <a:t>  </a:t>
            </a:r>
            <a:r>
              <a:rPr lang="en-US" sz="3600" dirty="0" err="1">
                <a:latin typeface="Arial"/>
                <a:cs typeface="Arial"/>
              </a:rPr>
              <a:t>Индэр</a:t>
            </a:r>
            <a:r>
              <a:rPr lang="en-US" sz="3600" dirty="0">
                <a:latin typeface="Arial"/>
                <a:cs typeface="Arial"/>
              </a:rPr>
              <a:t>, </a:t>
            </a:r>
            <a:r>
              <a:rPr lang="en-US" sz="3600" dirty="0" err="1">
                <a:latin typeface="Arial"/>
                <a:cs typeface="Arial"/>
              </a:rPr>
              <a:t>вандан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err="1">
                <a:latin typeface="Arial"/>
                <a:cs typeface="Arial"/>
              </a:rPr>
              <a:t>сандал</a:t>
            </a:r>
            <a:r>
              <a:rPr lang="en-US" sz="3600" dirty="0">
                <a:latin typeface="Arial"/>
                <a:cs typeface="Arial"/>
              </a:rPr>
              <a:t>, </a:t>
            </a:r>
            <a:r>
              <a:rPr lang="en-US" sz="3600" dirty="0" err="1">
                <a:latin typeface="Arial"/>
                <a:cs typeface="Arial"/>
              </a:rPr>
              <a:t>чийдэн</a:t>
            </a:r>
            <a:endParaRPr lang="en-US" sz="3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3600" dirty="0">
                <a:latin typeface="Arial"/>
                <a:cs typeface="Arial"/>
              </a:rPr>
              <a:t>  </a:t>
            </a:r>
            <a:r>
              <a:rPr lang="en-US" sz="3600" dirty="0" err="1">
                <a:latin typeface="Arial"/>
                <a:cs typeface="Arial"/>
              </a:rPr>
              <a:t>Мөргөлийн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err="1">
                <a:latin typeface="Arial"/>
                <a:cs typeface="Arial"/>
              </a:rPr>
              <a:t>дэс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err="1">
                <a:latin typeface="Arial"/>
                <a:cs typeface="Arial"/>
              </a:rPr>
              <a:t>дараа</a:t>
            </a:r>
            <a:endParaRPr lang="en-US" sz="3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3600" dirty="0">
                <a:latin typeface="Arial"/>
                <a:ea typeface="+mn-ea"/>
                <a:cs typeface="Arial"/>
              </a:rPr>
              <a:t>  </a:t>
            </a:r>
            <a:r>
              <a:rPr lang="en-US" sz="3600" dirty="0" err="1">
                <a:latin typeface="Arial"/>
                <a:ea typeface="+mn-ea"/>
                <a:cs typeface="Arial"/>
              </a:rPr>
              <a:t>Нээлттэй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цугларалт</a:t>
            </a:r>
            <a:endParaRPr lang="en-US" sz="3600" dirty="0">
              <a:latin typeface="Arial"/>
              <a:ea typeface="+mn-ea"/>
              <a:cs typeface="Arial"/>
            </a:endParaRPr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139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Шинэ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гэрээний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суурь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Та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энэхүү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слайдыг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үнэ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төлбөргүй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татаж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авна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уу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05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5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4221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6700" y="485775"/>
            <a:ext cx="7943850" cy="657225"/>
          </a:xfrm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800" b="1" dirty="0" err="1" smtClean="0">
                <a:ea typeface="+mj-ea"/>
                <a:cs typeface="+mj-cs"/>
              </a:rPr>
              <a:t>Саббат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>
                <a:ea typeface="+mj-ea"/>
                <a:cs typeface="+mj-cs"/>
              </a:rPr>
              <a:t>– </a:t>
            </a:r>
            <a:r>
              <a:rPr lang="en-US" sz="3800" b="1" dirty="0" err="1" smtClean="0">
                <a:ea typeface="+mj-ea"/>
                <a:cs typeface="+mj-cs"/>
              </a:rPr>
              <a:t>Тора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дахь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утга</a:t>
            </a:r>
            <a:r>
              <a:rPr lang="en-US" sz="3800" b="1" dirty="0" smtClean="0">
                <a:ea typeface="+mj-ea"/>
                <a:cs typeface="+mj-cs"/>
              </a:rPr>
              <a:t> </a:t>
            </a:r>
            <a:r>
              <a:rPr lang="en-US" sz="3800" b="1" dirty="0" err="1" smtClean="0">
                <a:ea typeface="+mj-ea"/>
                <a:cs typeface="+mj-cs"/>
              </a:rPr>
              <a:t>учир</a:t>
            </a:r>
            <a:endParaRPr lang="en-US" sz="3800" b="1" dirty="0">
              <a:ea typeface="+mj-ea"/>
              <a:cs typeface="+mj-cs"/>
            </a:endParaRPr>
          </a:p>
        </p:txBody>
      </p:sp>
      <p:sp>
        <p:nvSpPr>
          <p:cNvPr id="2426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1674813"/>
            <a:ext cx="7924800" cy="379095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Саббат жил (Eг 23:10-11, Лев 25:1-7)</a:t>
            </a:r>
          </a:p>
          <a:p>
            <a:pPr marL="914400" lvl="1" indent="-457200" eaLnBrk="1" hangingPunct="1">
              <a:lnSpc>
                <a:spcPct val="85000"/>
              </a:lnSpc>
              <a:spcBef>
                <a:spcPct val="40000"/>
              </a:spcBef>
            </a:pPr>
            <a:r>
              <a:rPr lang="en-US" sz="2500">
                <a:latin typeface="Arial" charset="0"/>
                <a:ea typeface="ＭＳ Ｐゴシック" charset="0"/>
              </a:rPr>
              <a:t>70 жилийн цөллөг (2Шс 36:21)</a:t>
            </a:r>
          </a:p>
          <a:p>
            <a:pPr marL="914400" lvl="1" indent="-457200" eaLnBrk="1" hangingPunct="1">
              <a:lnSpc>
                <a:spcPct val="85000"/>
              </a:lnSpc>
              <a:spcBef>
                <a:spcPct val="40000"/>
              </a:spcBef>
            </a:pPr>
            <a:r>
              <a:rPr lang="en-US" sz="2500">
                <a:latin typeface="Arial" charset="0"/>
                <a:ea typeface="ＭＳ Ｐゴシック" charset="0"/>
              </a:rPr>
              <a:t>Саббат жил сэргэсэн (Нех 10:31)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Эвэр бүрээний жил 50</a:t>
            </a:r>
            <a:r>
              <a:rPr lang="en-US" sz="2800" baseline="30000">
                <a:latin typeface="Arial" charset="0"/>
                <a:ea typeface="ＭＳ Ｐゴシック" charset="0"/>
                <a:cs typeface="ＭＳ Ｐゴシック" charset="0"/>
              </a:rPr>
              <a:t> дахь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жил бүр (Лев 25, 27; Тоо 36:4)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Эвлэрүүллийн өдөр (Ём Киппур)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4343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Еврей хууль (халакха) Саббатыг баярын статусаар авч үзэж, Еврейн календарын хамгийн чухал өдөр гэж тооцдог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Саббат өдрийн Тораг унших нь Еврейн хамгийн чухал баяр болох Ём Киппураас илүү их паршиот (Тора уншлага)-тай байдаг.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Саббатыг зөрчихөд тусах шийтгэл бусад баярыг зөрчихөөс илүү хүнд.</a:t>
            </a: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43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"/>
                                        <p:tgtEl>
                                          <p:spTgt spid="243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"/>
                                        <p:tgtEl>
                                          <p:spTgt spid="243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924800" cy="3810000"/>
          </a:xfrm>
        </p:spPr>
        <p:txBody>
          <a:bodyPr/>
          <a:lstStyle/>
          <a:p>
            <a:pPr marL="508000" indent="-508000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Амралтын өдрийг долоо хоногт нэг удаа Иудейн шашинтан болон шашингүй Еврейчүүд бүгд баримталдаг бөгөөд Шемиттахын хууль юмуу эсвэл баяр гэж үздэг аж.</a:t>
            </a:r>
          </a:p>
          <a:p>
            <a:pPr marL="508000" indent="-508000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Еврей хүмүүс Саббатыг долоо хоног бүрийн 7 дахь өдөрт амралтын өдөр болгон тэмдэглэдэг (Баасан гаригийн нар жаргахаас Бямба гаригийн бүрий хүртэл)</a:t>
            </a: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  <a:ea typeface="+mn-ea"/>
                <a:cs typeface="+mn-cs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"/>
                                        <p:tgtEl>
                                          <p:spTgt spid="244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01000" cy="4419600"/>
          </a:xfrm>
        </p:spPr>
        <p:txBody>
          <a:bodyPr/>
          <a:lstStyle/>
          <a:p>
            <a:pPr marL="508000" indent="-508000" eaLnBrk="1" hangingPunct="1"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Саббатын 2 зорилго:</a:t>
            </a:r>
          </a:p>
          <a:p>
            <a:pPr marL="508000" indent="-508000" eaLnBrk="1" hangingPunct="1"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(Танах ба Сиддурт бичигдсэний дагуу)</a:t>
            </a:r>
          </a:p>
          <a:p>
            <a:pPr marL="508000" indent="-508000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Бурханы ертөнцийг бүтээснийг дурсдаг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; 7 дахь өдөр Бурхан ажлаасаа амарсан (Eг 20)</a:t>
            </a:r>
          </a:p>
          <a:p>
            <a:pPr marL="508000" indent="-508000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Израиль Египетийн боолчлолоос золигдон аврагдсаныг тэмдэглэдэг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(Дх 5)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4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"/>
                                        <p:tgtEl>
                                          <p:spTgt spid="245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"/>
                                        <p:tgtEl>
                                          <p:spTgt spid="24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"/>
                                        <p:tgtEl>
                                          <p:spTgt spid="245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09600" y="1674813"/>
            <a:ext cx="7924800" cy="3790950"/>
          </a:xfrm>
        </p:spPr>
        <p:txBody>
          <a:bodyPr/>
          <a:lstStyle/>
          <a:p>
            <a:pPr marL="465138" indent="-465138"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Хориглох үйл ажиллагаа:</a:t>
            </a:r>
          </a:p>
          <a:p>
            <a:pPr marL="865188" lvl="1" eaLnBrk="1" hangingPunct="1"/>
            <a:r>
              <a:rPr lang="en-US" sz="2000">
                <a:latin typeface="Arial" charset="0"/>
                <a:ea typeface="ＭＳ Ｐゴシック" charset="0"/>
              </a:rPr>
              <a:t>Еврейн хуулиар Саббат өдөрт ямар нэг хэлбэрийн мелаках (</a:t>
            </a:r>
            <a:r>
              <a:rPr lang="ja-JP" altLang="en-US" sz="2000">
                <a:latin typeface="Arial" charset="0"/>
                <a:ea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</a:rPr>
              <a:t>ажил</a:t>
            </a:r>
            <a:r>
              <a:rPr lang="ja-JP" altLang="en-US" sz="2000">
                <a:latin typeface="Arial" charset="0"/>
                <a:ea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</a:rPr>
              <a:t>) хийхийг Еврей хүмүүст зөвшөөрдөггүй</a:t>
            </a:r>
          </a:p>
          <a:p>
            <a:pPr marL="865188" lvl="1" eaLnBrk="1" hangingPunct="1"/>
            <a:r>
              <a:rPr lang="en-US" sz="2000">
                <a:latin typeface="Arial" charset="0"/>
                <a:ea typeface="ＭＳ Ｐゴシック" charset="0"/>
              </a:rPr>
              <a:t>Орчин үеийн тодорхойлолт эсвэл физик хөдөлмөрөөс ялгаатай</a:t>
            </a:r>
          </a:p>
          <a:p>
            <a:pPr marL="865188" lvl="1" eaLnBrk="1" hangingPunct="1"/>
            <a:r>
              <a:rPr lang="en-US" sz="2000">
                <a:latin typeface="Arial" charset="0"/>
                <a:ea typeface="ＭＳ Ｐゴシック" charset="0"/>
              </a:rPr>
              <a:t>39 категори бүхий үйл ажиллагааг хориглосон</a:t>
            </a:r>
          </a:p>
          <a:p>
            <a:pPr marL="465138" indent="-465138" eaLnBrk="1" hangingPunct="1"/>
            <a:endParaRPr lang="en-US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65138" indent="-465138" eaLnBrk="1" hangingPunct="1">
              <a:buFont typeface="Wingdings" charset="0"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Хүний амь нас аюулд өртсөн тохиолдолд Еврей хүн Саббат хуулийг зөрчих нь зөвшөөрөгдөх төдийгүй бүр амийг аврахын тулд зөрчих шаардлага тавигддаг.</a:t>
            </a:r>
          </a:p>
        </p:txBody>
      </p:sp>
      <p:sp>
        <p:nvSpPr>
          <p:cNvPr id="246787" name="Rectangle 1027"/>
          <p:cNvSpPr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Саббат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–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Иудейзм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дэх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утга</a:t>
            </a:r>
            <a:r>
              <a:rPr lang="en-US" sz="3600" b="1" dirty="0">
                <a:solidFill>
                  <a:schemeClr val="tx2"/>
                </a:solidFill>
                <a:latin typeface="Arial" pitchFamily="2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itchFamily="22" charset="0"/>
              </a:rPr>
              <a:t>учир</a:t>
            </a:r>
            <a:endParaRPr lang="en-US" sz="3600" b="1" dirty="0">
              <a:solidFill>
                <a:schemeClr val="tx2"/>
              </a:solidFill>
              <a:latin typeface="Arial" pitchFamily="22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46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"/>
                                        <p:tgtEl>
                                          <p:spTgt spid="246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"/>
                                        <p:tgtEl>
                                          <p:spTgt spid="246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"/>
                                        <p:tgtEl>
                                          <p:spTgt spid="246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"/>
                                        <p:tgtEl>
                                          <p:spTgt spid="246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upernova">
  <a:themeElements>
    <a:clrScheme name="Supernova 1">
      <a:dk1>
        <a:srgbClr val="000000"/>
      </a:dk1>
      <a:lt1>
        <a:srgbClr val="ACB88F"/>
      </a:lt1>
      <a:dk2>
        <a:srgbClr val="000000"/>
      </a:dk2>
      <a:lt2>
        <a:srgbClr val="777777"/>
      </a:lt2>
      <a:accent1>
        <a:srgbClr val="909082"/>
      </a:accent1>
      <a:accent2>
        <a:srgbClr val="809EA8"/>
      </a:accent2>
      <a:accent3>
        <a:srgbClr val="D2D8C6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Supernova">
      <a:majorFont>
        <a:latin typeface="Times New Roman"/>
        <a:ea typeface="ヒラギノ角ゴ Pro W3"/>
        <a:cs typeface="ヒラギノ角ゴ Pro W3"/>
      </a:majorFont>
      <a:minorFont>
        <a:latin typeface="Times New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Supernova 1">
        <a:dk1>
          <a:srgbClr val="000000"/>
        </a:dk1>
        <a:lt1>
          <a:srgbClr val="ACB88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D2D8C6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nova 2">
        <a:dk1>
          <a:srgbClr val="000000"/>
        </a:dk1>
        <a:lt1>
          <a:srgbClr val="ACB88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D2D8C6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12224</TotalTime>
  <Words>1486</Words>
  <Application>Microsoft Macintosh PowerPoint</Application>
  <PresentationFormat>On-screen Show (4:3)</PresentationFormat>
  <Paragraphs>282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Tahoma</vt:lpstr>
      <vt:lpstr>ＭＳ Ｐゴシック</vt:lpstr>
      <vt:lpstr>Arial</vt:lpstr>
      <vt:lpstr>Wingdings</vt:lpstr>
      <vt:lpstr>Geneva</vt:lpstr>
      <vt:lpstr>Times New Roman</vt:lpstr>
      <vt:lpstr>ヒラギノ角ゴ Pro W3</vt:lpstr>
      <vt:lpstr>Arial Black</vt:lpstr>
      <vt:lpstr>Arial Narrow</vt:lpstr>
      <vt:lpstr>宋体</vt:lpstr>
      <vt:lpstr>Slit</vt:lpstr>
      <vt:lpstr>Radial</vt:lpstr>
      <vt:lpstr>Default Design</vt:lpstr>
      <vt:lpstr>Azure</vt:lpstr>
      <vt:lpstr>Blank Presentation</vt:lpstr>
      <vt:lpstr>Supernova</vt:lpstr>
      <vt:lpstr>Orbit</vt:lpstr>
      <vt:lpstr>Амралтын өдөр (Саббат)</vt:lpstr>
      <vt:lpstr>PowerPoint Presentation</vt:lpstr>
      <vt:lpstr>Амралтын өдөр</vt:lpstr>
      <vt:lpstr>Саббат – Тора дахь утга учир</vt:lpstr>
      <vt:lpstr>Саббат – Тора дахь утга учир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Саббат – Иудейзм дэх утга учир</vt:lpstr>
      <vt:lpstr>Саббат – Христитгэгчдэд утга учир</vt:lpstr>
      <vt:lpstr>PowerPoint Presentation</vt:lpstr>
      <vt:lpstr>I. Израиль Бурхантай хамт ариунаар алхахаар амарсан.</vt:lpstr>
      <vt:lpstr>II. Бидэнд ч амьдралдаа Бурханы ажлыг эргэцүүлж, амрах ариун цаг бас хэрэгтэй.</vt:lpstr>
      <vt:lpstr>Гол санаа: Ариун завсарлага!</vt:lpstr>
      <vt:lpstr>Ярилцах асуулт</vt:lpstr>
      <vt:lpstr>Синагог</vt:lpstr>
      <vt:lpstr>Еврейчүүдийн амьдрал Соломоны сүмийн эргэн тойронд 400 жил гаруй үргэлжлэв (МЭӨ 959-586)</vt:lpstr>
      <vt:lpstr>Еврейчүүд ариун байдлыг угаалгын саванд сахив</vt:lpstr>
      <vt:lpstr>Гурав дахь сүмийн төлөөх залбирал</vt:lpstr>
      <vt:lpstr>Синагогын эх сурвалж: Вавилон</vt:lpstr>
      <vt:lpstr>Еврейчүүд өөр өөр (бүгд 19-р зууны зураг)</vt:lpstr>
      <vt:lpstr>Синагогийн ялгаа</vt:lpstr>
      <vt:lpstr>Италийн Флоренц дахь Синагог  (1874-82 оны үед баригдсан)</vt:lpstr>
      <vt:lpstr>Масадад хүртэл Синагог байв</vt:lpstr>
      <vt:lpstr>Синагогийн тавилга &amp; дизайн</vt:lpstr>
      <vt:lpstr>Орчин үеийн Синагогийн план</vt:lpstr>
      <vt:lpstr>Синагогын дизайн</vt:lpstr>
      <vt:lpstr>Синагогын удирдлага</vt:lpstr>
      <vt:lpstr>Синагог &amp; Чуулган:  Эсрэг тал</vt:lpstr>
      <vt:lpstr>Синагог &amp; Чуулган:  Адил тал</vt:lpstr>
      <vt:lpstr>Мөргөлийн дэс дараа</vt:lpstr>
      <vt:lpstr>Еврей Шема</vt:lpstr>
      <vt:lpstr>Кеносис (“Хоослолт”) багц ишлэл Филиппой 2:6-11</vt:lpstr>
      <vt:lpstr>Philippians 2:6-11</vt:lpstr>
      <vt:lpstr>Мөргөлийн дэс дараа</vt:lpstr>
      <vt:lpstr>Мөргөлийн хаалт</vt:lpstr>
      <vt:lpstr>Синагог &amp; Чуулган:  Харьцуулалт</vt:lpstr>
      <vt:lpstr>Шинэ гэрээний суурь • BibleStudyDownloads.org</vt:lpstr>
      <vt:lpstr>Black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Priests &amp; Feasts</dc:title>
  <dc:creator>Rick Griffith</dc:creator>
  <cp:lastModifiedBy>Rick Griffith</cp:lastModifiedBy>
  <cp:revision>484</cp:revision>
  <dcterms:created xsi:type="dcterms:W3CDTF">2009-09-10T13:46:03Z</dcterms:created>
  <dcterms:modified xsi:type="dcterms:W3CDTF">2016-02-08T13:41:34Z</dcterms:modified>
</cp:coreProperties>
</file>